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6" r:id="rId3"/>
    <p:sldId id="267" r:id="rId4"/>
    <p:sldId id="269" r:id="rId5"/>
    <p:sldId id="271" r:id="rId6"/>
    <p:sldId id="270" r:id="rId7"/>
    <p:sldId id="272" r:id="rId8"/>
    <p:sldId id="273" r:id="rId9"/>
    <p:sldId id="274" r:id="rId10"/>
    <p:sldId id="275" r:id="rId11"/>
    <p:sldId id="276" r:id="rId12"/>
    <p:sldId id="279" r:id="rId13"/>
    <p:sldId id="277" r:id="rId14"/>
    <p:sldId id="284" r:id="rId15"/>
    <p:sldId id="280" r:id="rId16"/>
    <p:sldId id="281" r:id="rId17"/>
    <p:sldId id="283" r:id="rId18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4744"/>
    <a:srgbClr val="FD7D6F"/>
    <a:srgbClr val="C11503"/>
    <a:srgbClr val="FFE181"/>
    <a:srgbClr val="FEBBB4"/>
    <a:srgbClr val="FCBAE9"/>
    <a:srgbClr val="BB0788"/>
    <a:srgbClr val="860000"/>
    <a:srgbClr val="FFE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86" autoAdjust="0"/>
  </p:normalViewPr>
  <p:slideViewPr>
    <p:cSldViewPr>
      <p:cViewPr>
        <p:scale>
          <a:sx n="64" d="100"/>
          <a:sy n="64" d="100"/>
        </p:scale>
        <p:origin x="-2994" y="-1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70F07-CC2A-4824-A8B4-E49112126D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330AA66-B389-4B5E-BC9F-034B7852474C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1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C814BD26-58C8-4477-9E87-D21CA08A3D83}" type="parTrans" cxnId="{C4B72E32-AB5E-43FC-9005-B7A72413C74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EE7E0C2C-AD5E-4AB6-A3F8-9D9B4AE4EB6E}" type="sibTrans" cxnId="{C4B72E32-AB5E-43FC-9005-B7A72413C74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33D5B46B-8CF1-41AE-B3CD-D054C5DD7AD1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MX" sz="1500" dirty="0" smtClean="0">
              <a:latin typeface="Interstate-Light" pitchFamily="2" charset="0"/>
            </a:rPr>
            <a:t>Impuestos                                                           3,718,737,640</a:t>
          </a:r>
          <a:endParaRPr lang="es-MX" sz="1500" dirty="0">
            <a:latin typeface="Interstate-Light" pitchFamily="2" charset="0"/>
          </a:endParaRPr>
        </a:p>
      </dgm:t>
    </dgm:pt>
    <dgm:pt modelId="{57371F43-3D67-4521-9C9F-E1EC86F9A727}" type="parTrans" cxnId="{C7CF4771-FB84-43C9-83F7-74D3FE41E724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8F8B44DA-6261-47FA-959E-5E2CE8E22816}" type="sibTrans" cxnId="{C7CF4771-FB84-43C9-83F7-74D3FE41E724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AA113A6F-B8BF-4E39-9C68-C159D18822FA}">
      <dgm:prSet phldrT="[Texto]" custT="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2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6DA5D235-65D2-4D07-A5CB-F83F5CF3090A}" type="parTrans" cxnId="{9601C539-C757-41C1-AECD-7456E50ABE5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F3F91E43-7167-4B88-8602-A4E2654E18D7}" type="sibTrans" cxnId="{9601C539-C757-41C1-AECD-7456E50ABE5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1F2ADEFB-0731-4EEB-8DF2-3BF372A6A845}">
      <dgm:prSet phldrT="[Texto]" custT="1"/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MX" sz="1500" dirty="0" smtClean="0">
              <a:latin typeface="Interstate-Light" pitchFamily="2" charset="0"/>
            </a:rPr>
            <a:t>Cuotas y Aportaciones de Seguridad Social                 0.00</a:t>
          </a:r>
          <a:endParaRPr lang="es-MX" sz="1500" dirty="0">
            <a:latin typeface="Interstate-Light" pitchFamily="2" charset="0"/>
          </a:endParaRPr>
        </a:p>
      </dgm:t>
    </dgm:pt>
    <dgm:pt modelId="{F1CCA769-EBFC-4788-8202-08739FB26FBF}" type="parTrans" cxnId="{B82B4F3E-0D43-4609-90AF-16F30E9DF178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EF7C2AE9-EAB2-4666-978D-7C9E84523DB5}" type="sibTrans" cxnId="{B82B4F3E-0D43-4609-90AF-16F30E9DF178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1F867DCC-6FD7-4DEA-BDBE-06A942883BCF}">
      <dgm:prSet phldrT="[Texto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3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F75F73E7-E4BA-41AF-9308-367E50138789}" type="parTrans" cxnId="{2F6A8ADC-0981-4D45-AAB3-0F2075B65AB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30421381-FF10-4614-8CE7-0779702DEE2E}" type="sibTrans" cxnId="{2F6A8ADC-0981-4D45-AAB3-0F2075B65AB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30CCC3BC-9478-4FFB-A4FF-717B10C3814C}">
      <dgm:prSet phldrT="[Texto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MX" sz="1500" dirty="0" smtClean="0">
              <a:latin typeface="Interstate-Light" pitchFamily="2" charset="0"/>
            </a:rPr>
            <a:t>Contribuciones de Mejoras                                 510,065,278</a:t>
          </a:r>
          <a:endParaRPr lang="es-MX" sz="1500" dirty="0">
            <a:latin typeface="Interstate-Light" pitchFamily="2" charset="0"/>
          </a:endParaRPr>
        </a:p>
      </dgm:t>
    </dgm:pt>
    <dgm:pt modelId="{94EDB1DC-BD0A-44E1-93E9-247D4943AFA0}" type="parTrans" cxnId="{64CC4627-CE34-41D7-9C65-F5BD8A918E3C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7E4C9B25-9874-4C76-B540-D2396B64CD19}" type="sibTrans" cxnId="{64CC4627-CE34-41D7-9C65-F5BD8A918E3C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D1324FF3-F3C0-4B78-97AE-799E792F8B29}">
      <dgm:prSet phldrT="[Texto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4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AB719C16-5383-4826-9778-EDF49854113E}" type="parTrans" cxnId="{CF625B17-291D-441C-B99A-AEAFB55086A3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D95F488A-C8FE-4E99-8A01-1F4344359FE6}" type="sibTrans" cxnId="{CF625B17-291D-441C-B99A-AEAFB55086A3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F38C4F43-3BC3-4E54-9C73-70FA190360D4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sz="1500" dirty="0" smtClean="0">
              <a:latin typeface="Interstate-Light" pitchFamily="2" charset="0"/>
            </a:rPr>
            <a:t>Derechos                                                            2,354,520,159</a:t>
          </a:r>
          <a:endParaRPr lang="es-MX" sz="1500" dirty="0">
            <a:latin typeface="Interstate-Light" pitchFamily="2" charset="0"/>
          </a:endParaRPr>
        </a:p>
      </dgm:t>
    </dgm:pt>
    <dgm:pt modelId="{CB431FF6-1755-4830-8ECA-FACD7641C2A2}" type="parTrans" cxnId="{0CEC7236-396B-4C26-8ED2-83FD8A2060D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FCD1E59E-A541-42AD-9EF1-0E16CE234A77}" type="sibTrans" cxnId="{0CEC7236-396B-4C26-8ED2-83FD8A2060D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C973CBAB-B644-4187-8EF5-AD0424168341}">
      <dgm:prSet phldrT="[Texto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5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6438DE2A-0A0A-4A70-B2C2-D9837DEF6F48}" type="parTrans" cxnId="{195ED153-7C0C-4AB7-806C-46FBE9CA5FFB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3954279C-E58F-4D91-AC46-760D5C26AE93}" type="sibTrans" cxnId="{195ED153-7C0C-4AB7-806C-46FBE9CA5FFB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1C08D7BE-62DA-4578-8F7E-3808B9A80C5E}">
      <dgm:prSet phldrT="[Texto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MX" sz="1500" dirty="0" smtClean="0">
              <a:latin typeface="Interstate-Light" pitchFamily="2" charset="0"/>
            </a:rPr>
            <a:t>Productos                                                                57,578,524</a:t>
          </a:r>
          <a:endParaRPr lang="es-MX" sz="1500" dirty="0">
            <a:latin typeface="Interstate-Light" pitchFamily="2" charset="0"/>
          </a:endParaRPr>
        </a:p>
      </dgm:t>
    </dgm:pt>
    <dgm:pt modelId="{C40A130F-3C1F-4678-9BB4-552DA2BD96BB}" type="parTrans" cxnId="{2D06D1C2-3E23-41A8-B728-0D53236C61F7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B55627D6-33FB-459F-9782-659D6974922F}" type="sibTrans" cxnId="{2D06D1C2-3E23-41A8-B728-0D53236C61F7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BA37E618-BE2D-4077-A488-AE03E24CEBB8}">
      <dgm:prSet phldrT="[Texto]" custT="1"/>
      <dgm:spPr>
        <a:solidFill>
          <a:srgbClr val="FCBAE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6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62BEE464-C480-4FF2-B9C6-DF90DCDF227C}" type="parTrans" cxnId="{2166E303-3A7A-47A8-B0BD-29340D3993C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EC8BFF8B-373A-4B58-B6E5-AAD3B4170896}" type="sibTrans" cxnId="{2166E303-3A7A-47A8-B0BD-29340D3993C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62A5571C-346E-4EE4-B763-C513D37F20C8}">
      <dgm:prSet phldrT="[Texto]" custT="1"/>
      <dgm:spPr>
        <a:ln>
          <a:solidFill>
            <a:srgbClr val="BB0788"/>
          </a:solidFill>
        </a:ln>
      </dgm:spPr>
      <dgm:t>
        <a:bodyPr/>
        <a:lstStyle/>
        <a:p>
          <a:r>
            <a:rPr lang="es-MX" sz="1500" dirty="0" smtClean="0">
              <a:latin typeface="Interstate-Light" pitchFamily="2" charset="0"/>
            </a:rPr>
            <a:t>Aprovechamientos                                             388,049,634</a:t>
          </a:r>
          <a:endParaRPr lang="es-MX" sz="1500" dirty="0">
            <a:latin typeface="Interstate-Light" pitchFamily="2" charset="0"/>
          </a:endParaRPr>
        </a:p>
      </dgm:t>
    </dgm:pt>
    <dgm:pt modelId="{D26695D1-F98B-4576-A637-DB060FA8858F}" type="parTrans" cxnId="{793185DC-5746-4F7F-8146-6614B6ADEC43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55B0F988-400B-4A78-8759-AC3A030625E1}" type="sibTrans" cxnId="{793185DC-5746-4F7F-8146-6614B6ADEC43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8D709B3E-821B-4C20-A1AB-2E47A31786B5}">
      <dgm:prSet phldrT="[Texto]" custT="1"/>
      <dgm:spPr>
        <a:solidFill>
          <a:srgbClr val="FEBBB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7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125E75D8-47EB-4B3B-AB54-4DA8AF401122}" type="parTrans" cxnId="{B9A6447B-271C-4BCC-A385-DCE90271F7F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F1C355C7-69EC-4E55-B330-71E1D23F5E39}" type="sibTrans" cxnId="{B9A6447B-271C-4BCC-A385-DCE90271F7F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A6218BF4-6F40-4AB1-A08C-7EA471C0BE97}">
      <dgm:prSet phldrT="[Texto]" custT="1"/>
      <dgm:spPr>
        <a:ln>
          <a:solidFill>
            <a:srgbClr val="FD7D6F"/>
          </a:solidFill>
        </a:ln>
      </dgm:spPr>
      <dgm:t>
        <a:bodyPr/>
        <a:lstStyle/>
        <a:p>
          <a:r>
            <a:rPr lang="es-MX" sz="1500" dirty="0" smtClean="0">
              <a:latin typeface="Interstate-Light" pitchFamily="2" charset="0"/>
            </a:rPr>
            <a:t>Ingresos por ventas de bienes y servicios                     0.00</a:t>
          </a:r>
          <a:endParaRPr lang="es-MX" sz="1500" dirty="0">
            <a:latin typeface="Interstate-Light" pitchFamily="2" charset="0"/>
          </a:endParaRPr>
        </a:p>
      </dgm:t>
    </dgm:pt>
    <dgm:pt modelId="{C930C41F-E1F2-4545-BF25-8575690EE2CE}" type="parTrans" cxnId="{D23F82C6-5CCD-4C72-AAE6-6AFB43FCCA0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8A031AE6-80B5-43D8-8510-A8ED7DCE77A5}" type="sibTrans" cxnId="{D23F82C6-5CCD-4C72-AAE6-6AFB43FCCA0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2022E01D-AE0C-415E-BB99-B90BF0A0A2B4}">
      <dgm:prSet phldrT="[Texto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8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1BEC5C4C-5E51-4019-8D42-D6687C238E74}" type="parTrans" cxnId="{D81CDA1D-0225-426C-B77B-A5D07B1FC9E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E9E60718-A78B-4E71-8151-241C69903642}" type="sibTrans" cxnId="{D81CDA1D-0225-426C-B77B-A5D07B1FC9E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2CFE0A39-944A-46C6-91D0-A37B1B192AB8}">
      <dgm:prSet phldrT="[Texto]" custT="1"/>
      <dgm:spPr/>
      <dgm:t>
        <a:bodyPr/>
        <a:lstStyle/>
        <a:p>
          <a:r>
            <a:rPr lang="es-MX" sz="1500" dirty="0" smtClean="0">
              <a:latin typeface="Interstate-Light" pitchFamily="2" charset="0"/>
            </a:rPr>
            <a:t>Participaciones y Aportaciones                      40,248,145,170</a:t>
          </a:r>
          <a:endParaRPr lang="es-MX" sz="1500" dirty="0">
            <a:latin typeface="Interstate-Light" pitchFamily="2" charset="0"/>
          </a:endParaRPr>
        </a:p>
      </dgm:t>
    </dgm:pt>
    <dgm:pt modelId="{167F7C1C-B3E3-49D8-B936-E8216E0AADB5}" type="parTrans" cxnId="{6C944C6D-7327-4004-9FAE-25D59FA43FB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21D5FD37-7DD4-43AA-ABCD-F49CC66CA991}" type="sibTrans" cxnId="{6C944C6D-7327-4004-9FAE-25D59FA43FB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522081D5-D986-4E36-A084-A64D1C8E44FC}">
      <dgm:prSet phldrT="[Texto]" custT="1"/>
      <dgm:spPr>
        <a:solidFill>
          <a:schemeClr val="bg2">
            <a:lumMod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9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A9C10184-B8AA-456E-A3B9-92FDC6B19F7F}" type="parTrans" cxnId="{9C1DE71F-AF63-4919-A286-CB80A976FD34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918B7964-BB69-45E8-B4AB-8FB5A2F75593}" type="sibTrans" cxnId="{9C1DE71F-AF63-4919-A286-CB80A976FD34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39B3E467-8D0D-41DD-A4FD-64909DC993AD}">
      <dgm:prSet phldrT="[Texto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MX" sz="1350" spc="-100" baseline="0" dirty="0" smtClean="0">
              <a:latin typeface="Interstate-Light" pitchFamily="2" charset="0"/>
            </a:rPr>
            <a:t>Transferencias, Asignaciones, Subsidios y Otras Ayudar          </a:t>
          </a:r>
          <a:r>
            <a:rPr lang="es-MX" sz="1500" dirty="0" smtClean="0">
              <a:latin typeface="Interstate-Light" pitchFamily="2" charset="0"/>
            </a:rPr>
            <a:t>424,455,000</a:t>
          </a:r>
          <a:endParaRPr lang="es-MX" sz="1500" dirty="0">
            <a:latin typeface="Interstate-Light" pitchFamily="2" charset="0"/>
          </a:endParaRPr>
        </a:p>
      </dgm:t>
    </dgm:pt>
    <dgm:pt modelId="{A2C7DDEE-4ECC-4122-AB80-F9D16338C62F}" type="parTrans" cxnId="{46BEE6F6-87B4-4C1A-951A-6A8A71C7BFDB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12E603E7-B3C2-4B05-B8BF-56BA6755DA54}" type="sibTrans" cxnId="{46BEE6F6-87B4-4C1A-951A-6A8A71C7BFDB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8F3ABFCF-14DC-40D2-8D03-1A1F59DC9EBB}" type="pres">
      <dgm:prSet presAssocID="{27470F07-CC2A-4824-A8B4-E49112126D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1547B93-9BCE-4528-B16D-605B41BDF16F}" type="pres">
      <dgm:prSet presAssocID="{B330AA66-B389-4B5E-BC9F-034B7852474C}" presName="composite" presStyleCnt="0"/>
      <dgm:spPr/>
    </dgm:pt>
    <dgm:pt modelId="{5C13A185-6B37-4AF6-A135-E6FF28331E4C}" type="pres">
      <dgm:prSet presAssocID="{B330AA66-B389-4B5E-BC9F-034B7852474C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49853E-B30D-44B4-9AA0-B5155B97DE5C}" type="pres">
      <dgm:prSet presAssocID="{B330AA66-B389-4B5E-BC9F-034B7852474C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09DA0D-0B25-4DFE-97CA-9139E64EBEAE}" type="pres">
      <dgm:prSet presAssocID="{EE7E0C2C-AD5E-4AB6-A3F8-9D9B4AE4EB6E}" presName="sp" presStyleCnt="0"/>
      <dgm:spPr/>
    </dgm:pt>
    <dgm:pt modelId="{4B25CD8C-C4E4-4B4A-9DB1-A79A1022B8CB}" type="pres">
      <dgm:prSet presAssocID="{AA113A6F-B8BF-4E39-9C68-C159D18822FA}" presName="composite" presStyleCnt="0"/>
      <dgm:spPr/>
    </dgm:pt>
    <dgm:pt modelId="{4BDD9C83-A112-4B2F-8FC8-F8DFC330DAC1}" type="pres">
      <dgm:prSet presAssocID="{AA113A6F-B8BF-4E39-9C68-C159D18822FA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905826-2B78-432E-B93A-3774C3BA559F}" type="pres">
      <dgm:prSet presAssocID="{AA113A6F-B8BF-4E39-9C68-C159D18822FA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903CCC-A923-4547-BB28-D09D5F786F9C}" type="pres">
      <dgm:prSet presAssocID="{F3F91E43-7167-4B88-8602-A4E2654E18D7}" presName="sp" presStyleCnt="0"/>
      <dgm:spPr/>
    </dgm:pt>
    <dgm:pt modelId="{D1917521-EFD5-4EAC-937C-661A72F8FA2F}" type="pres">
      <dgm:prSet presAssocID="{1F867DCC-6FD7-4DEA-BDBE-06A942883BCF}" presName="composite" presStyleCnt="0"/>
      <dgm:spPr/>
    </dgm:pt>
    <dgm:pt modelId="{BCED88F1-0B5A-436B-B2C1-65A757BEAF46}" type="pres">
      <dgm:prSet presAssocID="{1F867DCC-6FD7-4DEA-BDBE-06A942883BCF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97F505-D285-4464-8CD0-CC156BDCABF2}" type="pres">
      <dgm:prSet presAssocID="{1F867DCC-6FD7-4DEA-BDBE-06A942883BCF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CDE10B-F127-4598-9490-CF51A254D6A1}" type="pres">
      <dgm:prSet presAssocID="{30421381-FF10-4614-8CE7-0779702DEE2E}" presName="sp" presStyleCnt="0"/>
      <dgm:spPr/>
    </dgm:pt>
    <dgm:pt modelId="{9768BE18-DF4D-45CC-857B-2A04D88B945E}" type="pres">
      <dgm:prSet presAssocID="{D1324FF3-F3C0-4B78-97AE-799E792F8B29}" presName="composite" presStyleCnt="0"/>
      <dgm:spPr/>
    </dgm:pt>
    <dgm:pt modelId="{EC2E5BF3-8C25-4A4E-8722-144C85B5E2B4}" type="pres">
      <dgm:prSet presAssocID="{D1324FF3-F3C0-4B78-97AE-799E792F8B29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B6BE6E-9761-4299-BE8E-A9FB542716D7}" type="pres">
      <dgm:prSet presAssocID="{D1324FF3-F3C0-4B78-97AE-799E792F8B29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CEF274-6B9A-4EE7-9F59-F621F341A3DA}" type="pres">
      <dgm:prSet presAssocID="{D95F488A-C8FE-4E99-8A01-1F4344359FE6}" presName="sp" presStyleCnt="0"/>
      <dgm:spPr/>
    </dgm:pt>
    <dgm:pt modelId="{559C0E8A-34B7-4D80-A752-D2973061C8D3}" type="pres">
      <dgm:prSet presAssocID="{C973CBAB-B644-4187-8EF5-AD0424168341}" presName="composite" presStyleCnt="0"/>
      <dgm:spPr/>
    </dgm:pt>
    <dgm:pt modelId="{CC881C08-9AAE-4269-AE64-7C6F55771970}" type="pres">
      <dgm:prSet presAssocID="{C973CBAB-B644-4187-8EF5-AD0424168341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806BDB-1473-4D1B-AA62-7B68CF41FCAE}" type="pres">
      <dgm:prSet presAssocID="{C973CBAB-B644-4187-8EF5-AD0424168341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E03CB0-7880-4C1A-A924-08AB5590C318}" type="pres">
      <dgm:prSet presAssocID="{3954279C-E58F-4D91-AC46-760D5C26AE93}" presName="sp" presStyleCnt="0"/>
      <dgm:spPr/>
    </dgm:pt>
    <dgm:pt modelId="{0CF91BDF-0375-42F9-B66E-716FDA58ECB3}" type="pres">
      <dgm:prSet presAssocID="{BA37E618-BE2D-4077-A488-AE03E24CEBB8}" presName="composite" presStyleCnt="0"/>
      <dgm:spPr/>
    </dgm:pt>
    <dgm:pt modelId="{BDFD9E09-AF0F-4EF7-BE81-61AF84007C59}" type="pres">
      <dgm:prSet presAssocID="{BA37E618-BE2D-4077-A488-AE03E24CEBB8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C5DC2A-5038-4B04-B9AD-220BBA8509FA}" type="pres">
      <dgm:prSet presAssocID="{BA37E618-BE2D-4077-A488-AE03E24CEBB8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CAD0AF-6E95-4D0F-B563-DFC5CC41075D}" type="pres">
      <dgm:prSet presAssocID="{EC8BFF8B-373A-4B58-B6E5-AAD3B4170896}" presName="sp" presStyleCnt="0"/>
      <dgm:spPr/>
    </dgm:pt>
    <dgm:pt modelId="{32844F7F-8ADA-455B-BCB5-C2B7DBCF83C4}" type="pres">
      <dgm:prSet presAssocID="{8D709B3E-821B-4C20-A1AB-2E47A31786B5}" presName="composite" presStyleCnt="0"/>
      <dgm:spPr/>
    </dgm:pt>
    <dgm:pt modelId="{39F8A802-CE6E-4421-98AA-AEE8058096E5}" type="pres">
      <dgm:prSet presAssocID="{8D709B3E-821B-4C20-A1AB-2E47A31786B5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21A6F9-ECC7-4F06-853C-E3FD0A4E8E85}" type="pres">
      <dgm:prSet presAssocID="{8D709B3E-821B-4C20-A1AB-2E47A31786B5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BB00B-A355-483E-AD4E-8E7FFF7A05E8}" type="pres">
      <dgm:prSet presAssocID="{F1C355C7-69EC-4E55-B330-71E1D23F5E39}" presName="sp" presStyleCnt="0"/>
      <dgm:spPr/>
    </dgm:pt>
    <dgm:pt modelId="{02CF246A-4530-4821-944F-BF09DDD41B0F}" type="pres">
      <dgm:prSet presAssocID="{2022E01D-AE0C-415E-BB99-B90BF0A0A2B4}" presName="composite" presStyleCnt="0"/>
      <dgm:spPr/>
    </dgm:pt>
    <dgm:pt modelId="{67B7492A-FE14-482B-918C-881F296EEE03}" type="pres">
      <dgm:prSet presAssocID="{2022E01D-AE0C-415E-BB99-B90BF0A0A2B4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66646F-2E97-46E4-9892-B1DAD5AA8E3C}" type="pres">
      <dgm:prSet presAssocID="{2022E01D-AE0C-415E-BB99-B90BF0A0A2B4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33CA5C-025A-4FF2-A8CD-A47D9912C373}" type="pres">
      <dgm:prSet presAssocID="{E9E60718-A78B-4E71-8151-241C69903642}" presName="sp" presStyleCnt="0"/>
      <dgm:spPr/>
    </dgm:pt>
    <dgm:pt modelId="{F25914E2-08DE-4BA7-9FE2-F07178DDC08C}" type="pres">
      <dgm:prSet presAssocID="{522081D5-D986-4E36-A084-A64D1C8E44FC}" presName="composite" presStyleCnt="0"/>
      <dgm:spPr/>
    </dgm:pt>
    <dgm:pt modelId="{C770FC1E-FB76-456D-BEE5-2E64A9FED175}" type="pres">
      <dgm:prSet presAssocID="{522081D5-D986-4E36-A084-A64D1C8E44FC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D06DC5-2123-4421-9094-FEA13BD92ABB}" type="pres">
      <dgm:prSet presAssocID="{522081D5-D986-4E36-A084-A64D1C8E44FC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3D011CE-9609-4019-B2DB-E0D32103AFC7}" type="presOf" srcId="{27470F07-CC2A-4824-A8B4-E49112126D3C}" destId="{8F3ABFCF-14DC-40D2-8D03-1A1F59DC9EBB}" srcOrd="0" destOrd="0" presId="urn:microsoft.com/office/officeart/2005/8/layout/chevron2"/>
    <dgm:cxn modelId="{9601C539-C757-41C1-AECD-7456E50ABE5D}" srcId="{27470F07-CC2A-4824-A8B4-E49112126D3C}" destId="{AA113A6F-B8BF-4E39-9C68-C159D18822FA}" srcOrd="1" destOrd="0" parTransId="{6DA5D235-65D2-4D07-A5CB-F83F5CF3090A}" sibTransId="{F3F91E43-7167-4B88-8602-A4E2654E18D7}"/>
    <dgm:cxn modelId="{A764867C-3F30-4F37-B726-0085148CF84F}" type="presOf" srcId="{BA37E618-BE2D-4077-A488-AE03E24CEBB8}" destId="{BDFD9E09-AF0F-4EF7-BE81-61AF84007C59}" srcOrd="0" destOrd="0" presId="urn:microsoft.com/office/officeart/2005/8/layout/chevron2"/>
    <dgm:cxn modelId="{C4B72E32-AB5E-43FC-9005-B7A72413C74F}" srcId="{27470F07-CC2A-4824-A8B4-E49112126D3C}" destId="{B330AA66-B389-4B5E-BC9F-034B7852474C}" srcOrd="0" destOrd="0" parTransId="{C814BD26-58C8-4477-9E87-D21CA08A3D83}" sibTransId="{EE7E0C2C-AD5E-4AB6-A3F8-9D9B4AE4EB6E}"/>
    <dgm:cxn modelId="{2F6A8ADC-0981-4D45-AAB3-0F2075B65ABF}" srcId="{27470F07-CC2A-4824-A8B4-E49112126D3C}" destId="{1F867DCC-6FD7-4DEA-BDBE-06A942883BCF}" srcOrd="2" destOrd="0" parTransId="{F75F73E7-E4BA-41AF-9308-367E50138789}" sibTransId="{30421381-FF10-4614-8CE7-0779702DEE2E}"/>
    <dgm:cxn modelId="{64CC4627-CE34-41D7-9C65-F5BD8A918E3C}" srcId="{1F867DCC-6FD7-4DEA-BDBE-06A942883BCF}" destId="{30CCC3BC-9478-4FFB-A4FF-717B10C3814C}" srcOrd="0" destOrd="0" parTransId="{94EDB1DC-BD0A-44E1-93E9-247D4943AFA0}" sibTransId="{7E4C9B25-9874-4C76-B540-D2396B64CD19}"/>
    <dgm:cxn modelId="{14C3CA5A-D712-41DC-A600-9EEF21302A25}" type="presOf" srcId="{33D5B46B-8CF1-41AE-B3CD-D054C5DD7AD1}" destId="{EA49853E-B30D-44B4-9AA0-B5155B97DE5C}" srcOrd="0" destOrd="0" presId="urn:microsoft.com/office/officeart/2005/8/layout/chevron2"/>
    <dgm:cxn modelId="{B82B4F3E-0D43-4609-90AF-16F30E9DF178}" srcId="{AA113A6F-B8BF-4E39-9C68-C159D18822FA}" destId="{1F2ADEFB-0731-4EEB-8DF2-3BF372A6A845}" srcOrd="0" destOrd="0" parTransId="{F1CCA769-EBFC-4788-8202-08739FB26FBF}" sibTransId="{EF7C2AE9-EAB2-4666-978D-7C9E84523DB5}"/>
    <dgm:cxn modelId="{E513FA45-511B-4968-8E9F-DEB5F2328B3D}" type="presOf" srcId="{D1324FF3-F3C0-4B78-97AE-799E792F8B29}" destId="{EC2E5BF3-8C25-4A4E-8722-144C85B5E2B4}" srcOrd="0" destOrd="0" presId="urn:microsoft.com/office/officeart/2005/8/layout/chevron2"/>
    <dgm:cxn modelId="{6C944C6D-7327-4004-9FAE-25D59FA43FBD}" srcId="{2022E01D-AE0C-415E-BB99-B90BF0A0A2B4}" destId="{2CFE0A39-944A-46C6-91D0-A37B1B192AB8}" srcOrd="0" destOrd="0" parTransId="{167F7C1C-B3E3-49D8-B936-E8216E0AADB5}" sibTransId="{21D5FD37-7DD4-43AA-ABCD-F49CC66CA991}"/>
    <dgm:cxn modelId="{9C1DE71F-AF63-4919-A286-CB80A976FD34}" srcId="{27470F07-CC2A-4824-A8B4-E49112126D3C}" destId="{522081D5-D986-4E36-A084-A64D1C8E44FC}" srcOrd="8" destOrd="0" parTransId="{A9C10184-B8AA-456E-A3B9-92FDC6B19F7F}" sibTransId="{918B7964-BB69-45E8-B4AB-8FB5A2F75593}"/>
    <dgm:cxn modelId="{B55D7409-ED7E-4F13-8C8D-E696BC6275B5}" type="presOf" srcId="{A6218BF4-6F40-4AB1-A08C-7EA471C0BE97}" destId="{2121A6F9-ECC7-4F06-853C-E3FD0A4E8E85}" srcOrd="0" destOrd="0" presId="urn:microsoft.com/office/officeart/2005/8/layout/chevron2"/>
    <dgm:cxn modelId="{AE8133D4-1135-4E43-BA8F-E10794D5BFF6}" type="presOf" srcId="{62A5571C-346E-4EE4-B763-C513D37F20C8}" destId="{98C5DC2A-5038-4B04-B9AD-220BBA8509FA}" srcOrd="0" destOrd="0" presId="urn:microsoft.com/office/officeart/2005/8/layout/chevron2"/>
    <dgm:cxn modelId="{D81CDA1D-0225-426C-B77B-A5D07B1FC9ED}" srcId="{27470F07-CC2A-4824-A8B4-E49112126D3C}" destId="{2022E01D-AE0C-415E-BB99-B90BF0A0A2B4}" srcOrd="7" destOrd="0" parTransId="{1BEC5C4C-5E51-4019-8D42-D6687C238E74}" sibTransId="{E9E60718-A78B-4E71-8151-241C69903642}"/>
    <dgm:cxn modelId="{2166E303-3A7A-47A8-B0BD-29340D3993CF}" srcId="{27470F07-CC2A-4824-A8B4-E49112126D3C}" destId="{BA37E618-BE2D-4077-A488-AE03E24CEBB8}" srcOrd="5" destOrd="0" parTransId="{62BEE464-C480-4FF2-B9C6-DF90DCDF227C}" sibTransId="{EC8BFF8B-373A-4B58-B6E5-AAD3B4170896}"/>
    <dgm:cxn modelId="{2D06D1C2-3E23-41A8-B728-0D53236C61F7}" srcId="{C973CBAB-B644-4187-8EF5-AD0424168341}" destId="{1C08D7BE-62DA-4578-8F7E-3808B9A80C5E}" srcOrd="0" destOrd="0" parTransId="{C40A130F-3C1F-4678-9BB4-552DA2BD96BB}" sibTransId="{B55627D6-33FB-459F-9782-659D6974922F}"/>
    <dgm:cxn modelId="{DD09B7F2-9E21-4CC9-878D-B2B5C9D9A6A0}" type="presOf" srcId="{AA113A6F-B8BF-4E39-9C68-C159D18822FA}" destId="{4BDD9C83-A112-4B2F-8FC8-F8DFC330DAC1}" srcOrd="0" destOrd="0" presId="urn:microsoft.com/office/officeart/2005/8/layout/chevron2"/>
    <dgm:cxn modelId="{9BF0FDB3-1EBE-4EA8-AE60-E04DA885C33D}" type="presOf" srcId="{1F867DCC-6FD7-4DEA-BDBE-06A942883BCF}" destId="{BCED88F1-0B5A-436B-B2C1-65A757BEAF46}" srcOrd="0" destOrd="0" presId="urn:microsoft.com/office/officeart/2005/8/layout/chevron2"/>
    <dgm:cxn modelId="{C7CF4771-FB84-43C9-83F7-74D3FE41E724}" srcId="{B330AA66-B389-4B5E-BC9F-034B7852474C}" destId="{33D5B46B-8CF1-41AE-B3CD-D054C5DD7AD1}" srcOrd="0" destOrd="0" parTransId="{57371F43-3D67-4521-9C9F-E1EC86F9A727}" sibTransId="{8F8B44DA-6261-47FA-959E-5E2CE8E22816}"/>
    <dgm:cxn modelId="{318966B1-A76B-472F-A7ED-FEB0D8C7FEB4}" type="presOf" srcId="{C973CBAB-B644-4187-8EF5-AD0424168341}" destId="{CC881C08-9AAE-4269-AE64-7C6F55771970}" srcOrd="0" destOrd="0" presId="urn:microsoft.com/office/officeart/2005/8/layout/chevron2"/>
    <dgm:cxn modelId="{B9A6447B-271C-4BCC-A385-DCE90271F7FD}" srcId="{27470F07-CC2A-4824-A8B4-E49112126D3C}" destId="{8D709B3E-821B-4C20-A1AB-2E47A31786B5}" srcOrd="6" destOrd="0" parTransId="{125E75D8-47EB-4B3B-AB54-4DA8AF401122}" sibTransId="{F1C355C7-69EC-4E55-B330-71E1D23F5E39}"/>
    <dgm:cxn modelId="{224D1CED-5928-4324-ACA3-15AB1EE870D2}" type="presOf" srcId="{1C08D7BE-62DA-4578-8F7E-3808B9A80C5E}" destId="{FD806BDB-1473-4D1B-AA62-7B68CF41FCAE}" srcOrd="0" destOrd="0" presId="urn:microsoft.com/office/officeart/2005/8/layout/chevron2"/>
    <dgm:cxn modelId="{CF625B17-291D-441C-B99A-AEAFB55086A3}" srcId="{27470F07-CC2A-4824-A8B4-E49112126D3C}" destId="{D1324FF3-F3C0-4B78-97AE-799E792F8B29}" srcOrd="3" destOrd="0" parTransId="{AB719C16-5383-4826-9778-EDF49854113E}" sibTransId="{D95F488A-C8FE-4E99-8A01-1F4344359FE6}"/>
    <dgm:cxn modelId="{61AE5206-02CF-4101-8305-0B323C8DB898}" type="presOf" srcId="{F38C4F43-3BC3-4E54-9C73-70FA190360D4}" destId="{ADB6BE6E-9761-4299-BE8E-A9FB542716D7}" srcOrd="0" destOrd="0" presId="urn:microsoft.com/office/officeart/2005/8/layout/chevron2"/>
    <dgm:cxn modelId="{46BEE6F6-87B4-4C1A-951A-6A8A71C7BFDB}" srcId="{522081D5-D986-4E36-A084-A64D1C8E44FC}" destId="{39B3E467-8D0D-41DD-A4FD-64909DC993AD}" srcOrd="0" destOrd="0" parTransId="{A2C7DDEE-4ECC-4122-AB80-F9D16338C62F}" sibTransId="{12E603E7-B3C2-4B05-B8BF-56BA6755DA54}"/>
    <dgm:cxn modelId="{D6CDFF00-A1BA-4D22-8939-D3789863D49E}" type="presOf" srcId="{2022E01D-AE0C-415E-BB99-B90BF0A0A2B4}" destId="{67B7492A-FE14-482B-918C-881F296EEE03}" srcOrd="0" destOrd="0" presId="urn:microsoft.com/office/officeart/2005/8/layout/chevron2"/>
    <dgm:cxn modelId="{64BD9EBB-C07C-4CB4-AAB7-E1317315B356}" type="presOf" srcId="{39B3E467-8D0D-41DD-A4FD-64909DC993AD}" destId="{55D06DC5-2123-4421-9094-FEA13BD92ABB}" srcOrd="0" destOrd="0" presId="urn:microsoft.com/office/officeart/2005/8/layout/chevron2"/>
    <dgm:cxn modelId="{C7508197-AB85-44AC-84FC-C4D9FAF849C6}" type="presOf" srcId="{522081D5-D986-4E36-A084-A64D1C8E44FC}" destId="{C770FC1E-FB76-456D-BEE5-2E64A9FED175}" srcOrd="0" destOrd="0" presId="urn:microsoft.com/office/officeart/2005/8/layout/chevron2"/>
    <dgm:cxn modelId="{CE6FCEF2-69BC-4D6D-8410-49E8133F9949}" type="presOf" srcId="{8D709B3E-821B-4C20-A1AB-2E47A31786B5}" destId="{39F8A802-CE6E-4421-98AA-AEE8058096E5}" srcOrd="0" destOrd="0" presId="urn:microsoft.com/office/officeart/2005/8/layout/chevron2"/>
    <dgm:cxn modelId="{195ED153-7C0C-4AB7-806C-46FBE9CA5FFB}" srcId="{27470F07-CC2A-4824-A8B4-E49112126D3C}" destId="{C973CBAB-B644-4187-8EF5-AD0424168341}" srcOrd="4" destOrd="0" parTransId="{6438DE2A-0A0A-4A70-B2C2-D9837DEF6F48}" sibTransId="{3954279C-E58F-4D91-AC46-760D5C26AE93}"/>
    <dgm:cxn modelId="{ED7259D8-445A-45A8-AF10-11DDC248E81C}" type="presOf" srcId="{1F2ADEFB-0731-4EEB-8DF2-3BF372A6A845}" destId="{E9905826-2B78-432E-B93A-3774C3BA559F}" srcOrd="0" destOrd="0" presId="urn:microsoft.com/office/officeart/2005/8/layout/chevron2"/>
    <dgm:cxn modelId="{793185DC-5746-4F7F-8146-6614B6ADEC43}" srcId="{BA37E618-BE2D-4077-A488-AE03E24CEBB8}" destId="{62A5571C-346E-4EE4-B763-C513D37F20C8}" srcOrd="0" destOrd="0" parTransId="{D26695D1-F98B-4576-A637-DB060FA8858F}" sibTransId="{55B0F988-400B-4A78-8759-AC3A030625E1}"/>
    <dgm:cxn modelId="{D23F82C6-5CCD-4C72-AAE6-6AFB43FCCA0F}" srcId="{8D709B3E-821B-4C20-A1AB-2E47A31786B5}" destId="{A6218BF4-6F40-4AB1-A08C-7EA471C0BE97}" srcOrd="0" destOrd="0" parTransId="{C930C41F-E1F2-4545-BF25-8575690EE2CE}" sibTransId="{8A031AE6-80B5-43D8-8510-A8ED7DCE77A5}"/>
    <dgm:cxn modelId="{0CEC7236-396B-4C26-8ED2-83FD8A2060DD}" srcId="{D1324FF3-F3C0-4B78-97AE-799E792F8B29}" destId="{F38C4F43-3BC3-4E54-9C73-70FA190360D4}" srcOrd="0" destOrd="0" parTransId="{CB431FF6-1755-4830-8ECA-FACD7641C2A2}" sibTransId="{FCD1E59E-A541-42AD-9EF1-0E16CE234A77}"/>
    <dgm:cxn modelId="{1AF49940-A149-4900-9076-F9B3A1AC7241}" type="presOf" srcId="{30CCC3BC-9478-4FFB-A4FF-717B10C3814C}" destId="{6697F505-D285-4464-8CD0-CC156BDCABF2}" srcOrd="0" destOrd="0" presId="urn:microsoft.com/office/officeart/2005/8/layout/chevron2"/>
    <dgm:cxn modelId="{76F20CE0-1F98-48E1-B462-DEDC3E16B170}" type="presOf" srcId="{B330AA66-B389-4B5E-BC9F-034B7852474C}" destId="{5C13A185-6B37-4AF6-A135-E6FF28331E4C}" srcOrd="0" destOrd="0" presId="urn:microsoft.com/office/officeart/2005/8/layout/chevron2"/>
    <dgm:cxn modelId="{3CED2E6E-7B20-4CFC-BC62-BC3869988516}" type="presOf" srcId="{2CFE0A39-944A-46C6-91D0-A37B1B192AB8}" destId="{4D66646F-2E97-46E4-9892-B1DAD5AA8E3C}" srcOrd="0" destOrd="0" presId="urn:microsoft.com/office/officeart/2005/8/layout/chevron2"/>
    <dgm:cxn modelId="{CBBB6619-7506-4EAC-B816-AA93F188D5A2}" type="presParOf" srcId="{8F3ABFCF-14DC-40D2-8D03-1A1F59DC9EBB}" destId="{71547B93-9BCE-4528-B16D-605B41BDF16F}" srcOrd="0" destOrd="0" presId="urn:microsoft.com/office/officeart/2005/8/layout/chevron2"/>
    <dgm:cxn modelId="{E9DCCF86-D23A-4D88-B576-B4472F7A6804}" type="presParOf" srcId="{71547B93-9BCE-4528-B16D-605B41BDF16F}" destId="{5C13A185-6B37-4AF6-A135-E6FF28331E4C}" srcOrd="0" destOrd="0" presId="urn:microsoft.com/office/officeart/2005/8/layout/chevron2"/>
    <dgm:cxn modelId="{7C5EC8A4-D898-4AC9-980C-2ABA305FB0DC}" type="presParOf" srcId="{71547B93-9BCE-4528-B16D-605B41BDF16F}" destId="{EA49853E-B30D-44B4-9AA0-B5155B97DE5C}" srcOrd="1" destOrd="0" presId="urn:microsoft.com/office/officeart/2005/8/layout/chevron2"/>
    <dgm:cxn modelId="{871311DB-D694-4857-AB2D-D6B4DCAC0665}" type="presParOf" srcId="{8F3ABFCF-14DC-40D2-8D03-1A1F59DC9EBB}" destId="{AA09DA0D-0B25-4DFE-97CA-9139E64EBEAE}" srcOrd="1" destOrd="0" presId="urn:microsoft.com/office/officeart/2005/8/layout/chevron2"/>
    <dgm:cxn modelId="{7064000F-FEBC-4C84-AB78-BB11F5A42663}" type="presParOf" srcId="{8F3ABFCF-14DC-40D2-8D03-1A1F59DC9EBB}" destId="{4B25CD8C-C4E4-4B4A-9DB1-A79A1022B8CB}" srcOrd="2" destOrd="0" presId="urn:microsoft.com/office/officeart/2005/8/layout/chevron2"/>
    <dgm:cxn modelId="{65F719F1-466B-4967-97E8-47112B3D3653}" type="presParOf" srcId="{4B25CD8C-C4E4-4B4A-9DB1-A79A1022B8CB}" destId="{4BDD9C83-A112-4B2F-8FC8-F8DFC330DAC1}" srcOrd="0" destOrd="0" presId="urn:microsoft.com/office/officeart/2005/8/layout/chevron2"/>
    <dgm:cxn modelId="{9F936D7F-AC39-4DA2-AE80-265AFACC275B}" type="presParOf" srcId="{4B25CD8C-C4E4-4B4A-9DB1-A79A1022B8CB}" destId="{E9905826-2B78-432E-B93A-3774C3BA559F}" srcOrd="1" destOrd="0" presId="urn:microsoft.com/office/officeart/2005/8/layout/chevron2"/>
    <dgm:cxn modelId="{8CBD3BE9-6FA2-49B2-AA84-DCE69D76BDF1}" type="presParOf" srcId="{8F3ABFCF-14DC-40D2-8D03-1A1F59DC9EBB}" destId="{0F903CCC-A923-4547-BB28-D09D5F786F9C}" srcOrd="3" destOrd="0" presId="urn:microsoft.com/office/officeart/2005/8/layout/chevron2"/>
    <dgm:cxn modelId="{3CFCA1B8-60B5-4AF1-87B3-51FC60F68285}" type="presParOf" srcId="{8F3ABFCF-14DC-40D2-8D03-1A1F59DC9EBB}" destId="{D1917521-EFD5-4EAC-937C-661A72F8FA2F}" srcOrd="4" destOrd="0" presId="urn:microsoft.com/office/officeart/2005/8/layout/chevron2"/>
    <dgm:cxn modelId="{CB70CD43-9AD7-4B29-8D1F-9B690D951E52}" type="presParOf" srcId="{D1917521-EFD5-4EAC-937C-661A72F8FA2F}" destId="{BCED88F1-0B5A-436B-B2C1-65A757BEAF46}" srcOrd="0" destOrd="0" presId="urn:microsoft.com/office/officeart/2005/8/layout/chevron2"/>
    <dgm:cxn modelId="{0005500F-1A1B-46DA-BF75-068E7AF69C65}" type="presParOf" srcId="{D1917521-EFD5-4EAC-937C-661A72F8FA2F}" destId="{6697F505-D285-4464-8CD0-CC156BDCABF2}" srcOrd="1" destOrd="0" presId="urn:microsoft.com/office/officeart/2005/8/layout/chevron2"/>
    <dgm:cxn modelId="{ABBE3527-8787-4A2F-A848-936B3841F219}" type="presParOf" srcId="{8F3ABFCF-14DC-40D2-8D03-1A1F59DC9EBB}" destId="{54CDE10B-F127-4598-9490-CF51A254D6A1}" srcOrd="5" destOrd="0" presId="urn:microsoft.com/office/officeart/2005/8/layout/chevron2"/>
    <dgm:cxn modelId="{D64D7572-52C6-4748-AC88-311D9B80412F}" type="presParOf" srcId="{8F3ABFCF-14DC-40D2-8D03-1A1F59DC9EBB}" destId="{9768BE18-DF4D-45CC-857B-2A04D88B945E}" srcOrd="6" destOrd="0" presId="urn:microsoft.com/office/officeart/2005/8/layout/chevron2"/>
    <dgm:cxn modelId="{25E9F8A8-136D-493F-9BF8-410707254649}" type="presParOf" srcId="{9768BE18-DF4D-45CC-857B-2A04D88B945E}" destId="{EC2E5BF3-8C25-4A4E-8722-144C85B5E2B4}" srcOrd="0" destOrd="0" presId="urn:microsoft.com/office/officeart/2005/8/layout/chevron2"/>
    <dgm:cxn modelId="{5AB4FD1F-193A-42CD-9A3B-17F76E800F78}" type="presParOf" srcId="{9768BE18-DF4D-45CC-857B-2A04D88B945E}" destId="{ADB6BE6E-9761-4299-BE8E-A9FB542716D7}" srcOrd="1" destOrd="0" presId="urn:microsoft.com/office/officeart/2005/8/layout/chevron2"/>
    <dgm:cxn modelId="{4198B3F1-9208-4EDC-A40F-E711AF278569}" type="presParOf" srcId="{8F3ABFCF-14DC-40D2-8D03-1A1F59DC9EBB}" destId="{03CEF274-6B9A-4EE7-9F59-F621F341A3DA}" srcOrd="7" destOrd="0" presId="urn:microsoft.com/office/officeart/2005/8/layout/chevron2"/>
    <dgm:cxn modelId="{70313194-19B5-476F-8480-44E08292E536}" type="presParOf" srcId="{8F3ABFCF-14DC-40D2-8D03-1A1F59DC9EBB}" destId="{559C0E8A-34B7-4D80-A752-D2973061C8D3}" srcOrd="8" destOrd="0" presId="urn:microsoft.com/office/officeart/2005/8/layout/chevron2"/>
    <dgm:cxn modelId="{36F62D19-0C30-4994-964F-6053570CE15A}" type="presParOf" srcId="{559C0E8A-34B7-4D80-A752-D2973061C8D3}" destId="{CC881C08-9AAE-4269-AE64-7C6F55771970}" srcOrd="0" destOrd="0" presId="urn:microsoft.com/office/officeart/2005/8/layout/chevron2"/>
    <dgm:cxn modelId="{59FCC6BF-B01A-4559-A2DC-B45C7AAFD234}" type="presParOf" srcId="{559C0E8A-34B7-4D80-A752-D2973061C8D3}" destId="{FD806BDB-1473-4D1B-AA62-7B68CF41FCAE}" srcOrd="1" destOrd="0" presId="urn:microsoft.com/office/officeart/2005/8/layout/chevron2"/>
    <dgm:cxn modelId="{C1C87151-6406-4162-B973-C96056884F8E}" type="presParOf" srcId="{8F3ABFCF-14DC-40D2-8D03-1A1F59DC9EBB}" destId="{36E03CB0-7880-4C1A-A924-08AB5590C318}" srcOrd="9" destOrd="0" presId="urn:microsoft.com/office/officeart/2005/8/layout/chevron2"/>
    <dgm:cxn modelId="{C4D66945-14C8-4B7F-988E-E2BD4049A5C0}" type="presParOf" srcId="{8F3ABFCF-14DC-40D2-8D03-1A1F59DC9EBB}" destId="{0CF91BDF-0375-42F9-B66E-716FDA58ECB3}" srcOrd="10" destOrd="0" presId="urn:microsoft.com/office/officeart/2005/8/layout/chevron2"/>
    <dgm:cxn modelId="{35408697-537B-4A00-9AD1-621E50F7D697}" type="presParOf" srcId="{0CF91BDF-0375-42F9-B66E-716FDA58ECB3}" destId="{BDFD9E09-AF0F-4EF7-BE81-61AF84007C59}" srcOrd="0" destOrd="0" presId="urn:microsoft.com/office/officeart/2005/8/layout/chevron2"/>
    <dgm:cxn modelId="{934CB9B6-7E44-4CD5-A5E8-90B88ECC303F}" type="presParOf" srcId="{0CF91BDF-0375-42F9-B66E-716FDA58ECB3}" destId="{98C5DC2A-5038-4B04-B9AD-220BBA8509FA}" srcOrd="1" destOrd="0" presId="urn:microsoft.com/office/officeart/2005/8/layout/chevron2"/>
    <dgm:cxn modelId="{8D3D33C5-CDEA-4986-B5E2-B032213715D2}" type="presParOf" srcId="{8F3ABFCF-14DC-40D2-8D03-1A1F59DC9EBB}" destId="{F9CAD0AF-6E95-4D0F-B563-DFC5CC41075D}" srcOrd="11" destOrd="0" presId="urn:microsoft.com/office/officeart/2005/8/layout/chevron2"/>
    <dgm:cxn modelId="{197C4FEA-A2E3-4BC0-8E46-EB720874CA68}" type="presParOf" srcId="{8F3ABFCF-14DC-40D2-8D03-1A1F59DC9EBB}" destId="{32844F7F-8ADA-455B-BCB5-C2B7DBCF83C4}" srcOrd="12" destOrd="0" presId="urn:microsoft.com/office/officeart/2005/8/layout/chevron2"/>
    <dgm:cxn modelId="{72AF8FAD-BC35-48D4-9FEF-24107322A4EB}" type="presParOf" srcId="{32844F7F-8ADA-455B-BCB5-C2B7DBCF83C4}" destId="{39F8A802-CE6E-4421-98AA-AEE8058096E5}" srcOrd="0" destOrd="0" presId="urn:microsoft.com/office/officeart/2005/8/layout/chevron2"/>
    <dgm:cxn modelId="{01E0ECE8-47A7-4C6B-A802-DB468AB5B0EE}" type="presParOf" srcId="{32844F7F-8ADA-455B-BCB5-C2B7DBCF83C4}" destId="{2121A6F9-ECC7-4F06-853C-E3FD0A4E8E85}" srcOrd="1" destOrd="0" presId="urn:microsoft.com/office/officeart/2005/8/layout/chevron2"/>
    <dgm:cxn modelId="{96005A2D-BA4D-4DEF-B92A-F21054B7F6A7}" type="presParOf" srcId="{8F3ABFCF-14DC-40D2-8D03-1A1F59DC9EBB}" destId="{9AEBB00B-A355-483E-AD4E-8E7FFF7A05E8}" srcOrd="13" destOrd="0" presId="urn:microsoft.com/office/officeart/2005/8/layout/chevron2"/>
    <dgm:cxn modelId="{114A45AE-4344-48C1-B2F9-59E65B84A911}" type="presParOf" srcId="{8F3ABFCF-14DC-40D2-8D03-1A1F59DC9EBB}" destId="{02CF246A-4530-4821-944F-BF09DDD41B0F}" srcOrd="14" destOrd="0" presId="urn:microsoft.com/office/officeart/2005/8/layout/chevron2"/>
    <dgm:cxn modelId="{E2882806-8885-48E4-AE97-CA10571D2EA1}" type="presParOf" srcId="{02CF246A-4530-4821-944F-BF09DDD41B0F}" destId="{67B7492A-FE14-482B-918C-881F296EEE03}" srcOrd="0" destOrd="0" presId="urn:microsoft.com/office/officeart/2005/8/layout/chevron2"/>
    <dgm:cxn modelId="{472651B1-60F8-4BED-932E-CE1B5EA8E806}" type="presParOf" srcId="{02CF246A-4530-4821-944F-BF09DDD41B0F}" destId="{4D66646F-2E97-46E4-9892-B1DAD5AA8E3C}" srcOrd="1" destOrd="0" presId="urn:microsoft.com/office/officeart/2005/8/layout/chevron2"/>
    <dgm:cxn modelId="{E5DA8099-5CB8-4FCD-A521-9956B3709556}" type="presParOf" srcId="{8F3ABFCF-14DC-40D2-8D03-1A1F59DC9EBB}" destId="{9F33CA5C-025A-4FF2-A8CD-A47D9912C373}" srcOrd="15" destOrd="0" presId="urn:microsoft.com/office/officeart/2005/8/layout/chevron2"/>
    <dgm:cxn modelId="{E86489DA-9A68-4130-B192-6607E9984410}" type="presParOf" srcId="{8F3ABFCF-14DC-40D2-8D03-1A1F59DC9EBB}" destId="{F25914E2-08DE-4BA7-9FE2-F07178DDC08C}" srcOrd="16" destOrd="0" presId="urn:microsoft.com/office/officeart/2005/8/layout/chevron2"/>
    <dgm:cxn modelId="{CD5925C4-2539-4834-8839-4C731252247C}" type="presParOf" srcId="{F25914E2-08DE-4BA7-9FE2-F07178DDC08C}" destId="{C770FC1E-FB76-456D-BEE5-2E64A9FED175}" srcOrd="0" destOrd="0" presId="urn:microsoft.com/office/officeart/2005/8/layout/chevron2"/>
    <dgm:cxn modelId="{AE6F5A93-218F-4CBB-B63E-4A8441EFF654}" type="presParOf" srcId="{F25914E2-08DE-4BA7-9FE2-F07178DDC08C}" destId="{55D06DC5-2123-4421-9094-FEA13BD92A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3A185-6B37-4AF6-A135-E6FF28331E4C}">
      <dsp:nvSpPr>
        <dsp:cNvPr id="0" name=""/>
        <dsp:cNvSpPr/>
      </dsp:nvSpPr>
      <dsp:spPr>
        <a:xfrm rot="5400000">
          <a:off x="-97664" y="100945"/>
          <a:ext cx="651099" cy="45576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1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231165"/>
        <a:ext cx="455769" cy="195330"/>
      </dsp:txXfrm>
    </dsp:sp>
    <dsp:sp modelId="{EA49853E-B30D-44B4-9AA0-B5155B97DE5C}">
      <dsp:nvSpPr>
        <dsp:cNvPr id="0" name=""/>
        <dsp:cNvSpPr/>
      </dsp:nvSpPr>
      <dsp:spPr>
        <a:xfrm rot="5400000">
          <a:off x="2872314" y="-2413263"/>
          <a:ext cx="423437" cy="525652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Impuestos                                                           3,718,737,640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70" y="23951"/>
        <a:ext cx="5235856" cy="382097"/>
      </dsp:txXfrm>
    </dsp:sp>
    <dsp:sp modelId="{4BDD9C83-A112-4B2F-8FC8-F8DFC330DAC1}">
      <dsp:nvSpPr>
        <dsp:cNvPr id="0" name=""/>
        <dsp:cNvSpPr/>
      </dsp:nvSpPr>
      <dsp:spPr>
        <a:xfrm rot="5400000">
          <a:off x="-97664" y="686783"/>
          <a:ext cx="651099" cy="455769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2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817003"/>
        <a:ext cx="455769" cy="195330"/>
      </dsp:txXfrm>
    </dsp:sp>
    <dsp:sp modelId="{E9905826-2B78-432E-B93A-3774C3BA559F}">
      <dsp:nvSpPr>
        <dsp:cNvPr id="0" name=""/>
        <dsp:cNvSpPr/>
      </dsp:nvSpPr>
      <dsp:spPr>
        <a:xfrm rot="5400000">
          <a:off x="2872425" y="-1827536"/>
          <a:ext cx="423214" cy="5256526"/>
        </a:xfrm>
        <a:prstGeom prst="round2SameRect">
          <a:avLst/>
        </a:pr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Cuotas y Aportaciones de Seguridad Social                 0.00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609780"/>
        <a:ext cx="5235866" cy="381894"/>
      </dsp:txXfrm>
    </dsp:sp>
    <dsp:sp modelId="{BCED88F1-0B5A-436B-B2C1-65A757BEAF46}">
      <dsp:nvSpPr>
        <dsp:cNvPr id="0" name=""/>
        <dsp:cNvSpPr/>
      </dsp:nvSpPr>
      <dsp:spPr>
        <a:xfrm rot="5400000">
          <a:off x="-97664" y="1272622"/>
          <a:ext cx="651099" cy="455769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3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1402842"/>
        <a:ext cx="455769" cy="195330"/>
      </dsp:txXfrm>
    </dsp:sp>
    <dsp:sp modelId="{6697F505-D285-4464-8CD0-CC156BDCABF2}">
      <dsp:nvSpPr>
        <dsp:cNvPr id="0" name=""/>
        <dsp:cNvSpPr/>
      </dsp:nvSpPr>
      <dsp:spPr>
        <a:xfrm rot="5400000">
          <a:off x="2872425" y="-1241698"/>
          <a:ext cx="423214" cy="5256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Contribuciones de Mejoras                                 510,065,278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1195618"/>
        <a:ext cx="5235866" cy="381894"/>
      </dsp:txXfrm>
    </dsp:sp>
    <dsp:sp modelId="{EC2E5BF3-8C25-4A4E-8722-144C85B5E2B4}">
      <dsp:nvSpPr>
        <dsp:cNvPr id="0" name=""/>
        <dsp:cNvSpPr/>
      </dsp:nvSpPr>
      <dsp:spPr>
        <a:xfrm rot="5400000">
          <a:off x="-97664" y="1858460"/>
          <a:ext cx="651099" cy="455769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4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1988680"/>
        <a:ext cx="455769" cy="195330"/>
      </dsp:txXfrm>
    </dsp:sp>
    <dsp:sp modelId="{ADB6BE6E-9761-4299-BE8E-A9FB542716D7}">
      <dsp:nvSpPr>
        <dsp:cNvPr id="0" name=""/>
        <dsp:cNvSpPr/>
      </dsp:nvSpPr>
      <dsp:spPr>
        <a:xfrm rot="5400000">
          <a:off x="2872425" y="-655859"/>
          <a:ext cx="423214" cy="5256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Derechos                                                            2,354,520,159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1781457"/>
        <a:ext cx="5235866" cy="381894"/>
      </dsp:txXfrm>
    </dsp:sp>
    <dsp:sp modelId="{CC881C08-9AAE-4269-AE64-7C6F55771970}">
      <dsp:nvSpPr>
        <dsp:cNvPr id="0" name=""/>
        <dsp:cNvSpPr/>
      </dsp:nvSpPr>
      <dsp:spPr>
        <a:xfrm rot="5400000">
          <a:off x="-97664" y="2444299"/>
          <a:ext cx="651099" cy="45576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5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2574519"/>
        <a:ext cx="455769" cy="195330"/>
      </dsp:txXfrm>
    </dsp:sp>
    <dsp:sp modelId="{FD806BDB-1473-4D1B-AA62-7B68CF41FCAE}">
      <dsp:nvSpPr>
        <dsp:cNvPr id="0" name=""/>
        <dsp:cNvSpPr/>
      </dsp:nvSpPr>
      <dsp:spPr>
        <a:xfrm rot="5400000">
          <a:off x="2872425" y="-70021"/>
          <a:ext cx="423214" cy="5256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Productos                                                                57,578,524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2367295"/>
        <a:ext cx="5235866" cy="381894"/>
      </dsp:txXfrm>
    </dsp:sp>
    <dsp:sp modelId="{BDFD9E09-AF0F-4EF7-BE81-61AF84007C59}">
      <dsp:nvSpPr>
        <dsp:cNvPr id="0" name=""/>
        <dsp:cNvSpPr/>
      </dsp:nvSpPr>
      <dsp:spPr>
        <a:xfrm rot="5400000">
          <a:off x="-97664" y="3030137"/>
          <a:ext cx="651099" cy="455769"/>
        </a:xfrm>
        <a:prstGeom prst="chevron">
          <a:avLst/>
        </a:prstGeom>
        <a:solidFill>
          <a:srgbClr val="FCBAE9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6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3160357"/>
        <a:ext cx="455769" cy="195330"/>
      </dsp:txXfrm>
    </dsp:sp>
    <dsp:sp modelId="{98C5DC2A-5038-4B04-B9AD-220BBA8509FA}">
      <dsp:nvSpPr>
        <dsp:cNvPr id="0" name=""/>
        <dsp:cNvSpPr/>
      </dsp:nvSpPr>
      <dsp:spPr>
        <a:xfrm rot="5400000">
          <a:off x="2872425" y="515816"/>
          <a:ext cx="423214" cy="5256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78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Aprovechamientos                                             388,049,634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2953132"/>
        <a:ext cx="5235866" cy="381894"/>
      </dsp:txXfrm>
    </dsp:sp>
    <dsp:sp modelId="{39F8A802-CE6E-4421-98AA-AEE8058096E5}">
      <dsp:nvSpPr>
        <dsp:cNvPr id="0" name=""/>
        <dsp:cNvSpPr/>
      </dsp:nvSpPr>
      <dsp:spPr>
        <a:xfrm rot="5400000">
          <a:off x="-97664" y="3615975"/>
          <a:ext cx="651099" cy="455769"/>
        </a:xfrm>
        <a:prstGeom prst="chevron">
          <a:avLst/>
        </a:prstGeom>
        <a:solidFill>
          <a:srgbClr val="FEBBB4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7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3746195"/>
        <a:ext cx="455769" cy="195330"/>
      </dsp:txXfrm>
    </dsp:sp>
    <dsp:sp modelId="{2121A6F9-ECC7-4F06-853C-E3FD0A4E8E85}">
      <dsp:nvSpPr>
        <dsp:cNvPr id="0" name=""/>
        <dsp:cNvSpPr/>
      </dsp:nvSpPr>
      <dsp:spPr>
        <a:xfrm rot="5400000">
          <a:off x="2872425" y="1101655"/>
          <a:ext cx="423214" cy="5256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D7D6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Ingresos por ventas de bienes y servicios                     0.00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3538971"/>
        <a:ext cx="5235866" cy="381894"/>
      </dsp:txXfrm>
    </dsp:sp>
    <dsp:sp modelId="{67B7492A-FE14-482B-918C-881F296EEE03}">
      <dsp:nvSpPr>
        <dsp:cNvPr id="0" name=""/>
        <dsp:cNvSpPr/>
      </dsp:nvSpPr>
      <dsp:spPr>
        <a:xfrm rot="5400000">
          <a:off x="-97664" y="4201814"/>
          <a:ext cx="651099" cy="455769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8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4332034"/>
        <a:ext cx="455769" cy="195330"/>
      </dsp:txXfrm>
    </dsp:sp>
    <dsp:sp modelId="{4D66646F-2E97-46E4-9892-B1DAD5AA8E3C}">
      <dsp:nvSpPr>
        <dsp:cNvPr id="0" name=""/>
        <dsp:cNvSpPr/>
      </dsp:nvSpPr>
      <dsp:spPr>
        <a:xfrm rot="5400000">
          <a:off x="2872425" y="1687493"/>
          <a:ext cx="423214" cy="5256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Participaciones y Aportaciones                      40,248,145,170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4124809"/>
        <a:ext cx="5235866" cy="381894"/>
      </dsp:txXfrm>
    </dsp:sp>
    <dsp:sp modelId="{C770FC1E-FB76-456D-BEE5-2E64A9FED175}">
      <dsp:nvSpPr>
        <dsp:cNvPr id="0" name=""/>
        <dsp:cNvSpPr/>
      </dsp:nvSpPr>
      <dsp:spPr>
        <a:xfrm rot="5400000">
          <a:off x="-97664" y="4787652"/>
          <a:ext cx="651099" cy="455769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9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4917872"/>
        <a:ext cx="455769" cy="195330"/>
      </dsp:txXfrm>
    </dsp:sp>
    <dsp:sp modelId="{55D06DC5-2123-4421-9094-FEA13BD92ABB}">
      <dsp:nvSpPr>
        <dsp:cNvPr id="0" name=""/>
        <dsp:cNvSpPr/>
      </dsp:nvSpPr>
      <dsp:spPr>
        <a:xfrm rot="5400000">
          <a:off x="2872425" y="2273331"/>
          <a:ext cx="423214" cy="5256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50" kern="1200" spc="-100" baseline="0" dirty="0" smtClean="0">
              <a:latin typeface="Interstate-Light" pitchFamily="2" charset="0"/>
            </a:rPr>
            <a:t>Transferencias, Asignaciones, Subsidios y Otras Ayudar          </a:t>
          </a:r>
          <a:r>
            <a:rPr lang="es-MX" sz="1500" kern="1200" dirty="0" smtClean="0">
              <a:latin typeface="Interstate-Light" pitchFamily="2" charset="0"/>
            </a:rPr>
            <a:t>424,455,000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4710647"/>
        <a:ext cx="5235866" cy="381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B0B8-E0A9-4EFA-A5B2-30407FFB09D9}" type="datetimeFigureOut">
              <a:rPr lang="es-MX" smtClean="0"/>
              <a:t>26/01/2018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5552C-DBAD-4CB6-848A-DBC50800A86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740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8" y="81333"/>
            <a:ext cx="2978752" cy="86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1828486" cy="74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 userDrawn="1"/>
        </p:nvSpPr>
        <p:spPr>
          <a:xfrm>
            <a:off x="4860032" y="231031"/>
            <a:ext cx="3832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Presupuesto Ciudadano 2018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8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26/01/2018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98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26/01/2018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363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26/01/2018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137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26/01/2018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48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26/01/2018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417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26/01/2018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024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26/01/2018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457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26/01/2018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851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26/01/2018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694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26/01/2018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198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8FBE-10D4-414E-8F4A-442708041658}" type="datetimeFigureOut">
              <a:rPr lang="es-MX" smtClean="0"/>
              <a:t>26/01/2018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254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microsoft.com/office/2007/relationships/hdphoto" Target="../media/hdphoto10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16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0.wdp"/><Relationship Id="rId4" Type="http://schemas.openxmlformats.org/officeDocument/2006/relationships/image" Target="../media/image13.png"/><Relationship Id="rId9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467545" y="1918702"/>
            <a:ext cx="8496943" cy="1215008"/>
            <a:chOff x="323529" y="3294112"/>
            <a:chExt cx="8208911" cy="1215008"/>
          </a:xfrm>
        </p:grpSpPr>
        <p:cxnSp>
          <p:nvCxnSpPr>
            <p:cNvPr id="7" name="Straight Connector 17"/>
            <p:cNvCxnSpPr/>
            <p:nvPr/>
          </p:nvCxnSpPr>
          <p:spPr>
            <a:xfrm>
              <a:off x="323529" y="4509120"/>
              <a:ext cx="8208911" cy="0"/>
            </a:xfrm>
            <a:prstGeom prst="line">
              <a:avLst/>
            </a:prstGeom>
            <a:ln w="38100">
              <a:solidFill>
                <a:srgbClr val="8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6"/>
            <p:cNvCxnSpPr/>
            <p:nvPr/>
          </p:nvCxnSpPr>
          <p:spPr>
            <a:xfrm>
              <a:off x="8532440" y="3294112"/>
              <a:ext cx="0" cy="1215008"/>
            </a:xfrm>
            <a:prstGeom prst="line">
              <a:avLst/>
            </a:prstGeom>
            <a:ln w="38100">
              <a:solidFill>
                <a:srgbClr val="8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0"/>
            <p:cNvCxnSpPr/>
            <p:nvPr/>
          </p:nvCxnSpPr>
          <p:spPr>
            <a:xfrm>
              <a:off x="323529" y="3294112"/>
              <a:ext cx="0" cy="1215008"/>
            </a:xfrm>
            <a:prstGeom prst="line">
              <a:avLst/>
            </a:prstGeom>
            <a:ln w="38100">
              <a:solidFill>
                <a:srgbClr val="8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2 Rectángulo"/>
          <p:cNvSpPr/>
          <p:nvPr/>
        </p:nvSpPr>
        <p:spPr>
          <a:xfrm>
            <a:off x="467545" y="980728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7200" b="1" spc="100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Presupuesto </a:t>
            </a:r>
          </a:p>
          <a:p>
            <a:pPr algn="ctr"/>
            <a:r>
              <a:rPr lang="es-MX" sz="5400" b="1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Ciudadano  2018</a:t>
            </a:r>
            <a:endParaRPr lang="es-MX" sz="5400" b="1" dirty="0">
              <a:ln w="24500" cmpd="dbl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6444208" y="5038930"/>
            <a:ext cx="2355200" cy="196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1891928" y="3332940"/>
            <a:ext cx="4630779" cy="2942945"/>
            <a:chOff x="1835696" y="3915055"/>
            <a:chExt cx="4630779" cy="2942945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915055"/>
              <a:ext cx="2371622" cy="1778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39" b="93204" l="3109" r="950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6" b="4889"/>
            <a:stretch/>
          </p:blipFill>
          <p:spPr bwMode="auto">
            <a:xfrm>
              <a:off x="3864209" y="4409728"/>
              <a:ext cx="2602266" cy="2448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23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2669958" y="750316"/>
            <a:ext cx="6798586" cy="734468"/>
            <a:chOff x="-180529" y="2136244"/>
            <a:chExt cx="5563741" cy="73446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581" b="91534" l="47923" r="65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7" t="35554" r="32717" b="6536"/>
            <a:stretch/>
          </p:blipFill>
          <p:spPr bwMode="auto">
            <a:xfrm rot="5400000">
              <a:off x="2234108" y="-278393"/>
              <a:ext cx="734468" cy="5563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138531" y="2241834"/>
              <a:ext cx="4469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Origen de los Ingresos del Estado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63168563"/>
              </p:ext>
            </p:extLst>
          </p:nvPr>
        </p:nvGraphicFramePr>
        <p:xfrm>
          <a:off x="179512" y="1484783"/>
          <a:ext cx="571229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6 Cheurón"/>
          <p:cNvSpPr/>
          <p:nvPr/>
        </p:nvSpPr>
        <p:spPr>
          <a:xfrm rot="10800000">
            <a:off x="6069251" y="2276872"/>
            <a:ext cx="3074748" cy="1566102"/>
          </a:xfrm>
          <a:prstGeom prst="chevron">
            <a:avLst/>
          </a:prstGeom>
          <a:noFill/>
          <a:ln>
            <a:gradFill>
              <a:gsLst>
                <a:gs pos="0">
                  <a:srgbClr val="FFC000"/>
                </a:gs>
                <a:gs pos="50000">
                  <a:srgbClr val="C1150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57150"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37312" y="2874148"/>
            <a:ext cx="243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47,701,551,405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state-Light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43808" y="1194460"/>
            <a:ext cx="670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>
                <a:latin typeface="Interstate-Light" pitchFamily="2" charset="0"/>
              </a:rPr>
              <a:t>(PESOS)</a:t>
            </a:r>
            <a:endParaRPr lang="es-MX" sz="1000" b="1" dirty="0">
              <a:latin typeface="Interstate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2051721" y="809122"/>
            <a:ext cx="6798586" cy="720079"/>
            <a:chOff x="-180529" y="2372671"/>
            <a:chExt cx="5563741" cy="7200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581" b="91534" l="47923" r="65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7" t="35554" r="32717" b="6536"/>
            <a:stretch/>
          </p:blipFill>
          <p:spPr bwMode="auto">
            <a:xfrm rot="5400000">
              <a:off x="2241302" y="-49160"/>
              <a:ext cx="720079" cy="5563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-28692" y="2464821"/>
              <a:ext cx="4881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¿Qué es el Presupuesto de Egresos?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sp>
        <p:nvSpPr>
          <p:cNvPr id="5" name="4 Pantalla"/>
          <p:cNvSpPr/>
          <p:nvPr/>
        </p:nvSpPr>
        <p:spPr>
          <a:xfrm flipH="1">
            <a:off x="107504" y="1562710"/>
            <a:ext cx="6264696" cy="5178658"/>
          </a:xfrm>
          <a:prstGeom prst="flowChartDisplay">
            <a:avLst/>
          </a:prstGeom>
          <a:solidFill>
            <a:srgbClr val="FD7D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5 CuadroTexto"/>
          <p:cNvSpPr txBox="1"/>
          <p:nvPr/>
        </p:nvSpPr>
        <p:spPr>
          <a:xfrm>
            <a:off x="666021" y="1816739"/>
            <a:ext cx="47471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Es el documento donde se plasma la distribución estimada del gasto anual del Estado. Este documento es muy importante, ya que la población necesita que el Gobierno del Estado proporcione servicios y obras de calidad.</a:t>
            </a:r>
          </a:p>
          <a:p>
            <a:pPr algn="just"/>
            <a:endParaRPr lang="es-ES" sz="2200" dirty="0" smtClean="0">
              <a:solidFill>
                <a:schemeClr val="bg1"/>
              </a:solidFill>
              <a:latin typeface="Interstate-Light" pitchFamily="2" charset="0"/>
              <a:cs typeface="Segoe UI" pitchFamily="34" charset="0"/>
            </a:endParaRPr>
          </a:p>
          <a:p>
            <a:pPr algn="just"/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El presupuesto nos indica la cantidad, la forma y el destino de los recursos públicos, por ello es muy significativo que lo conozcas y saber </a:t>
            </a:r>
            <a:r>
              <a:rPr lang="es-ES" sz="2200" dirty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¿</a:t>
            </a: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  <a:cs typeface="Segoe UI" pitchFamily="34" charset="0"/>
              </a:rPr>
              <a:t>Para qué? </a:t>
            </a:r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y en ¿</a:t>
            </a: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  <a:cs typeface="Segoe UI" pitchFamily="34" charset="0"/>
              </a:rPr>
              <a:t>Qué?</a:t>
            </a:r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 gasta nuestro Gobierno.</a:t>
            </a:r>
            <a:endParaRPr lang="es-MX" sz="2200" dirty="0">
              <a:solidFill>
                <a:schemeClr val="bg1"/>
              </a:solidFill>
              <a:latin typeface="Interstate-Light" pitchFamily="2" charset="0"/>
              <a:cs typeface="Segoe U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10" b="95976" l="2761" r="89110">
                        <a14:foregroundMark x1="27607" y1="16499" x2="20245" y2="54728"/>
                        <a14:foregroundMark x1="23773" y1="15694" x2="35736" y2="25352"/>
                        <a14:foregroundMark x1="20859" y1="20121" x2="23773" y2="14085"/>
                        <a14:foregroundMark x1="23773" y1="14085" x2="27761" y2="13481"/>
                        <a14:foregroundMark x1="9969" y1="42455" x2="14724" y2="35211"/>
                        <a14:foregroundMark x1="13957" y1="36419" x2="20706" y2="29779"/>
                        <a14:foregroundMark x1="70092" y1="8048" x2="72546" y2="50302"/>
                        <a14:foregroundMark x1="42178" y1="43461" x2="63344" y2="38632"/>
                        <a14:foregroundMark x1="56135" y1="40241" x2="65184" y2="22334"/>
                        <a14:foregroundMark x1="34969" y1="44467" x2="58129" y2="36620"/>
                        <a14:foregroundMark x1="65644" y1="9457" x2="71933" y2="4628"/>
                        <a14:foregroundMark x1="72546" y1="4427" x2="76534" y2="4427"/>
                        <a14:foregroundMark x1="66258" y1="10060" x2="67025" y2="4427"/>
                        <a14:foregroundMark x1="67025" y1="4427" x2="67025" y2="4427"/>
                        <a14:foregroundMark x1="67025" y1="4427" x2="71319" y2="2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79"/>
          <a:stretch/>
        </p:blipFill>
        <p:spPr bwMode="auto">
          <a:xfrm>
            <a:off x="4955032" y="1988840"/>
            <a:ext cx="4283966" cy="356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9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1697522" y="809122"/>
            <a:ext cx="7704855" cy="963695"/>
            <a:chOff x="-180529" y="2372671"/>
            <a:chExt cx="6305402" cy="96369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581" b="91534" l="47923" r="65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7" t="35554" r="32717" b="6536"/>
            <a:stretch/>
          </p:blipFill>
          <p:spPr bwMode="auto">
            <a:xfrm rot="5400000">
              <a:off x="2490324" y="-298182"/>
              <a:ext cx="963695" cy="6305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241537" y="2658676"/>
              <a:ext cx="4881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¿Cuáles son las prioridades de gasto?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pic>
        <p:nvPicPr>
          <p:cNvPr id="78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946581" y="5809427"/>
            <a:ext cx="1258901" cy="104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0" name="Elipse 15"/>
          <p:cNvSpPr/>
          <p:nvPr/>
        </p:nvSpPr>
        <p:spPr>
          <a:xfrm>
            <a:off x="3189668" y="2532564"/>
            <a:ext cx="2668490" cy="2624628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71" name="TextBox 3"/>
          <p:cNvSpPr txBox="1"/>
          <p:nvPr/>
        </p:nvSpPr>
        <p:spPr>
          <a:xfrm>
            <a:off x="3202529" y="3468192"/>
            <a:ext cx="2572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egoe UI Historic" pitchFamily="34" charset="0"/>
                <a:cs typeface="Segoe UI Historic" pitchFamily="34" charset="0"/>
              </a:rPr>
              <a:t>Prioridades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egoe UI Historic" pitchFamily="34" charset="0"/>
              <a:cs typeface="Segoe UI Historic" pitchFamily="34" charset="0"/>
            </a:endParaRPr>
          </a:p>
        </p:txBody>
      </p:sp>
      <p:sp>
        <p:nvSpPr>
          <p:cNvPr id="172" name="Rectángulo 1"/>
          <p:cNvSpPr/>
          <p:nvPr/>
        </p:nvSpPr>
        <p:spPr>
          <a:xfrm>
            <a:off x="2222899" y="1880789"/>
            <a:ext cx="176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b="1" dirty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Medio Ambiente</a:t>
            </a:r>
          </a:p>
        </p:txBody>
      </p:sp>
      <p:grpSp>
        <p:nvGrpSpPr>
          <p:cNvPr id="173" name="Grupo 7"/>
          <p:cNvGrpSpPr/>
          <p:nvPr/>
        </p:nvGrpSpPr>
        <p:grpSpPr>
          <a:xfrm>
            <a:off x="1553725" y="1706589"/>
            <a:ext cx="2691537" cy="712039"/>
            <a:chOff x="934019" y="2351138"/>
            <a:chExt cx="2320713" cy="542588"/>
          </a:xfrm>
        </p:grpSpPr>
        <p:sp>
          <p:nvSpPr>
            <p:cNvPr id="174" name="Rectángulo 5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5" name="Elipse 6"/>
            <p:cNvSpPr/>
            <p:nvPr/>
          </p:nvSpPr>
          <p:spPr>
            <a:xfrm>
              <a:off x="1001326" y="2408030"/>
              <a:ext cx="478927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6" name="Elipse 33"/>
            <p:cNvSpPr/>
            <p:nvPr/>
          </p:nvSpPr>
          <p:spPr>
            <a:xfrm>
              <a:off x="934019" y="2351138"/>
              <a:ext cx="501902" cy="542588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177" name="Rectángulo 40"/>
          <p:cNvSpPr/>
          <p:nvPr/>
        </p:nvSpPr>
        <p:spPr>
          <a:xfrm>
            <a:off x="954732" y="3125470"/>
            <a:ext cx="182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Educación, Cultura y Deporte</a:t>
            </a:r>
            <a:endParaRPr lang="es-MX" sz="1600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  <p:sp>
        <p:nvSpPr>
          <p:cNvPr id="178" name="Rectángulo 41"/>
          <p:cNvSpPr/>
          <p:nvPr/>
        </p:nvSpPr>
        <p:spPr>
          <a:xfrm>
            <a:off x="5775221" y="4599106"/>
            <a:ext cx="1987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Igualdad de </a:t>
            </a:r>
          </a:p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Género</a:t>
            </a:r>
            <a:endParaRPr lang="es-MX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  <p:grpSp>
        <p:nvGrpSpPr>
          <p:cNvPr id="179" name="Grupo 42"/>
          <p:cNvGrpSpPr/>
          <p:nvPr/>
        </p:nvGrpSpPr>
        <p:grpSpPr>
          <a:xfrm>
            <a:off x="406934" y="4540691"/>
            <a:ext cx="2652898" cy="728991"/>
            <a:chOff x="934019" y="2351138"/>
            <a:chExt cx="2320713" cy="542588"/>
          </a:xfrm>
        </p:grpSpPr>
        <p:sp>
          <p:nvSpPr>
            <p:cNvPr id="180" name="Rectángulo 43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1" name="Elipse 44"/>
            <p:cNvSpPr/>
            <p:nvPr/>
          </p:nvSpPr>
          <p:spPr>
            <a:xfrm>
              <a:off x="1001326" y="2408030"/>
              <a:ext cx="478927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2" name="Elipse 45"/>
            <p:cNvSpPr/>
            <p:nvPr/>
          </p:nvSpPr>
          <p:spPr>
            <a:xfrm>
              <a:off x="934019" y="2351138"/>
              <a:ext cx="501902" cy="542588"/>
            </a:xfrm>
            <a:prstGeom prst="ellipse">
              <a:avLst/>
            </a:prstGeom>
            <a:solidFill>
              <a:schemeClr val="accent5">
                <a:lumMod val="50000"/>
                <a:alpha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183" name="Rectángulo 46"/>
          <p:cNvSpPr/>
          <p:nvPr/>
        </p:nvSpPr>
        <p:spPr>
          <a:xfrm>
            <a:off x="3639883" y="5462026"/>
            <a:ext cx="1914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Seguridad Pública y Procuración de Justicia</a:t>
            </a:r>
          </a:p>
        </p:txBody>
      </p:sp>
      <p:grpSp>
        <p:nvGrpSpPr>
          <p:cNvPr id="184" name="Grupo 60"/>
          <p:cNvGrpSpPr/>
          <p:nvPr/>
        </p:nvGrpSpPr>
        <p:grpSpPr>
          <a:xfrm rot="10800000">
            <a:off x="5057378" y="1735023"/>
            <a:ext cx="2598795" cy="636668"/>
            <a:chOff x="864392" y="2351138"/>
            <a:chExt cx="2390340" cy="534169"/>
          </a:xfrm>
        </p:grpSpPr>
        <p:sp>
          <p:nvSpPr>
            <p:cNvPr id="185" name="Rectángulo 61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6" name="Elipse 62"/>
            <p:cNvSpPr/>
            <p:nvPr/>
          </p:nvSpPr>
          <p:spPr>
            <a:xfrm>
              <a:off x="1029870" y="2408031"/>
              <a:ext cx="491729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7" name="Elipse 63"/>
            <p:cNvSpPr/>
            <p:nvPr/>
          </p:nvSpPr>
          <p:spPr>
            <a:xfrm>
              <a:off x="864392" y="2351138"/>
              <a:ext cx="571529" cy="534169"/>
            </a:xfrm>
            <a:prstGeom prst="ellipse">
              <a:avLst/>
            </a:prstGeom>
            <a:solidFill>
              <a:srgbClr val="4F1919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188" name="Grupo 64"/>
          <p:cNvGrpSpPr/>
          <p:nvPr/>
        </p:nvGrpSpPr>
        <p:grpSpPr>
          <a:xfrm rot="10800000">
            <a:off x="6000845" y="3058776"/>
            <a:ext cx="2569842" cy="645588"/>
            <a:chOff x="891023" y="2351138"/>
            <a:chExt cx="2363709" cy="541653"/>
          </a:xfrm>
        </p:grpSpPr>
        <p:sp>
          <p:nvSpPr>
            <p:cNvPr id="189" name="Rectángulo 65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0" name="Elipse 66"/>
            <p:cNvSpPr/>
            <p:nvPr/>
          </p:nvSpPr>
          <p:spPr>
            <a:xfrm>
              <a:off x="1029870" y="2408031"/>
              <a:ext cx="491729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1" name="Elipse 67"/>
            <p:cNvSpPr/>
            <p:nvPr/>
          </p:nvSpPr>
          <p:spPr>
            <a:xfrm>
              <a:off x="891023" y="2351138"/>
              <a:ext cx="544899" cy="541653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192" name="Grupo 68"/>
          <p:cNvGrpSpPr/>
          <p:nvPr/>
        </p:nvGrpSpPr>
        <p:grpSpPr>
          <a:xfrm rot="10800000">
            <a:off x="5734308" y="4599106"/>
            <a:ext cx="2668488" cy="632018"/>
            <a:chOff x="800289" y="2351138"/>
            <a:chExt cx="2454443" cy="530268"/>
          </a:xfrm>
        </p:grpSpPr>
        <p:sp>
          <p:nvSpPr>
            <p:cNvPr id="193" name="Rectángulo 69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4" name="Elipse 70"/>
            <p:cNvSpPr/>
            <p:nvPr/>
          </p:nvSpPr>
          <p:spPr>
            <a:xfrm>
              <a:off x="1029870" y="2408031"/>
              <a:ext cx="491729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5" name="Elipse 71"/>
            <p:cNvSpPr/>
            <p:nvPr/>
          </p:nvSpPr>
          <p:spPr>
            <a:xfrm>
              <a:off x="800289" y="2351138"/>
              <a:ext cx="635632" cy="530268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196" name="Grupo 72"/>
          <p:cNvGrpSpPr/>
          <p:nvPr/>
        </p:nvGrpSpPr>
        <p:grpSpPr>
          <a:xfrm>
            <a:off x="296287" y="3058778"/>
            <a:ext cx="2691537" cy="712039"/>
            <a:chOff x="934019" y="2351138"/>
            <a:chExt cx="2320713" cy="542588"/>
          </a:xfrm>
        </p:grpSpPr>
        <p:sp>
          <p:nvSpPr>
            <p:cNvPr id="197" name="Rectángulo 73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8" name="Elipse 74"/>
            <p:cNvSpPr/>
            <p:nvPr/>
          </p:nvSpPr>
          <p:spPr>
            <a:xfrm>
              <a:off x="1001326" y="2408030"/>
              <a:ext cx="478927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9" name="Elipse 75"/>
            <p:cNvSpPr/>
            <p:nvPr/>
          </p:nvSpPr>
          <p:spPr>
            <a:xfrm>
              <a:off x="934019" y="2351138"/>
              <a:ext cx="501902" cy="542588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200" name="Grupo 76"/>
          <p:cNvGrpSpPr/>
          <p:nvPr/>
        </p:nvGrpSpPr>
        <p:grpSpPr>
          <a:xfrm>
            <a:off x="3039712" y="5367617"/>
            <a:ext cx="2691537" cy="712039"/>
            <a:chOff x="934019" y="2351138"/>
            <a:chExt cx="2320713" cy="542588"/>
          </a:xfrm>
        </p:grpSpPr>
        <p:sp>
          <p:nvSpPr>
            <p:cNvPr id="201" name="Rectángulo 77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chemeClr val="accent6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2" name="Elipse 78"/>
            <p:cNvSpPr/>
            <p:nvPr/>
          </p:nvSpPr>
          <p:spPr>
            <a:xfrm>
              <a:off x="1001326" y="2408030"/>
              <a:ext cx="478927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3" name="Elipse 79"/>
            <p:cNvSpPr/>
            <p:nvPr/>
          </p:nvSpPr>
          <p:spPr>
            <a:xfrm>
              <a:off x="934019" y="2351138"/>
              <a:ext cx="501902" cy="542588"/>
            </a:xfrm>
            <a:prstGeom prst="ellipse">
              <a:avLst/>
            </a:prstGeom>
            <a:solidFill>
              <a:schemeClr val="accent6">
                <a:lumMod val="25000"/>
                <a:alpha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204" name="Rectángulo 80"/>
          <p:cNvSpPr/>
          <p:nvPr/>
        </p:nvSpPr>
        <p:spPr>
          <a:xfrm>
            <a:off x="5107785" y="1745055"/>
            <a:ext cx="1914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Desarrollo </a:t>
            </a:r>
          </a:p>
          <a:p>
            <a:pPr lvl="0" algn="ctr"/>
            <a:r>
              <a:rPr lang="es-MX" sz="16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Económico</a:t>
            </a:r>
          </a:p>
        </p:txBody>
      </p:sp>
      <p:sp>
        <p:nvSpPr>
          <p:cNvPr id="205" name="Rectángulo 81"/>
          <p:cNvSpPr/>
          <p:nvPr/>
        </p:nvSpPr>
        <p:spPr>
          <a:xfrm>
            <a:off x="6600445" y="3122457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Salud</a:t>
            </a:r>
            <a:endParaRPr lang="es-MX" sz="2400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  <p:sp>
        <p:nvSpPr>
          <p:cNvPr id="206" name="Rectángulo 82"/>
          <p:cNvSpPr/>
          <p:nvPr/>
        </p:nvSpPr>
        <p:spPr>
          <a:xfrm>
            <a:off x="980754" y="4561483"/>
            <a:ext cx="1880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Derechos </a:t>
            </a:r>
          </a:p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Humanos</a:t>
            </a:r>
            <a:endParaRPr lang="es-MX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-74617" y="1593693"/>
            <a:ext cx="8895089" cy="3563499"/>
            <a:chOff x="118136" y="1348087"/>
            <a:chExt cx="8895089" cy="3563499"/>
          </a:xfrm>
        </p:grpSpPr>
        <p:sp>
          <p:nvSpPr>
            <p:cNvPr id="15" name="Freeform 24"/>
            <p:cNvSpPr/>
            <p:nvPr/>
          </p:nvSpPr>
          <p:spPr>
            <a:xfrm>
              <a:off x="6723316" y="1348087"/>
              <a:ext cx="2269834" cy="3024337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7152" tIns="1952752" rIns="327152" bIns="113995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4600" kern="1200" dirty="0"/>
            </a:p>
          </p:txBody>
        </p:sp>
        <p:sp>
          <p:nvSpPr>
            <p:cNvPr id="16" name="Freeform 22"/>
            <p:cNvSpPr/>
            <p:nvPr/>
          </p:nvSpPr>
          <p:spPr>
            <a:xfrm rot="5400000">
              <a:off x="3649004" y="842015"/>
              <a:ext cx="2691334" cy="4534647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7152" tIns="1952752" rIns="327152" bIns="113995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4600" kern="1200" dirty="0"/>
            </a:p>
          </p:txBody>
        </p:sp>
        <p:sp>
          <p:nvSpPr>
            <p:cNvPr id="17" name="Rounded Rectangle 4"/>
            <p:cNvSpPr/>
            <p:nvPr/>
          </p:nvSpPr>
          <p:spPr>
            <a:xfrm>
              <a:off x="321547" y="2952276"/>
              <a:ext cx="2392086" cy="11627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100" b="1" kern="1200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50" t="19358"/>
            <a:stretch/>
          </p:blipFill>
          <p:spPr bwMode="auto">
            <a:xfrm>
              <a:off x="3416807" y="2169268"/>
              <a:ext cx="282324" cy="29905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50" t="19358"/>
            <a:stretch/>
          </p:blipFill>
          <p:spPr bwMode="auto">
            <a:xfrm>
              <a:off x="3416807" y="2652432"/>
              <a:ext cx="282324" cy="266142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50" t="19358"/>
            <a:stretch/>
          </p:blipFill>
          <p:spPr bwMode="auto">
            <a:xfrm>
              <a:off x="3416807" y="3179069"/>
              <a:ext cx="282324" cy="26614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" name="Rectangle 6"/>
            <p:cNvSpPr/>
            <p:nvPr/>
          </p:nvSpPr>
          <p:spPr>
            <a:xfrm>
              <a:off x="3638750" y="1969695"/>
              <a:ext cx="2738160" cy="1962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sz="2000" b="1" dirty="0" smtClean="0">
                  <a:solidFill>
                    <a:schemeClr val="accent6">
                      <a:lumMod val="25000"/>
                    </a:schemeClr>
                  </a:solidFill>
                  <a:latin typeface="Interstate-Light" pitchFamily="2" charset="0"/>
                  <a:ea typeface="Yu Gothic UI Semibold" pitchFamily="34" charset="-128"/>
                  <a:cs typeface="Segoe UI" pitchFamily="34" charset="0"/>
                </a:rPr>
                <a:t>Legislativo</a:t>
              </a:r>
            </a:p>
            <a:p>
              <a:pPr>
                <a:lnSpc>
                  <a:spcPct val="150000"/>
                </a:lnSpc>
              </a:pPr>
              <a:endParaRPr lang="es-MX" sz="500" b="1" dirty="0">
                <a:solidFill>
                  <a:schemeClr val="accent6">
                    <a:lumMod val="25000"/>
                  </a:schemeClr>
                </a:solidFill>
                <a:latin typeface="Interstate-Light" pitchFamily="2" charset="0"/>
                <a:ea typeface="Yu Gothic UI Semibold" pitchFamily="34" charset="-128"/>
                <a:cs typeface="Segoe UI" pitchFamily="34" charset="0"/>
              </a:endParaRPr>
            </a:p>
            <a:p>
              <a:r>
                <a:rPr lang="es-MX" sz="2000" b="1" dirty="0">
                  <a:solidFill>
                    <a:schemeClr val="accent6">
                      <a:lumMod val="25000"/>
                    </a:schemeClr>
                  </a:solidFill>
                  <a:latin typeface="Interstate-Light" pitchFamily="2" charset="0"/>
                  <a:ea typeface="Yu Gothic UI Semibold" pitchFamily="34" charset="-128"/>
                  <a:cs typeface="Segoe UI" pitchFamily="34" charset="0"/>
                </a:rPr>
                <a:t>Ejecutivo</a:t>
              </a:r>
              <a:r>
                <a:rPr lang="es-MX" sz="2000" dirty="0">
                  <a:latin typeface="Interstate-Light" pitchFamily="2" charset="0"/>
                  <a:ea typeface="Yu Gothic UI Semibold" pitchFamily="34" charset="-128"/>
                </a:rPr>
                <a:t> </a:t>
              </a:r>
              <a:r>
                <a:rPr lang="es-MX" sz="1400" dirty="0">
                  <a:latin typeface="Interstate-Light" pitchFamily="2" charset="0"/>
                  <a:ea typeface="Yu Gothic UI Semibold" pitchFamily="34" charset="-128"/>
                </a:rPr>
                <a:t>(</a:t>
              </a:r>
              <a:r>
                <a:rPr lang="es-MX" sz="1400" b="1" dirty="0" smtClean="0">
                  <a:latin typeface="Interstate-Light" pitchFamily="2" charset="0"/>
                  <a:ea typeface="Yu Gothic UI Semibold" pitchFamily="34" charset="-128"/>
                </a:rPr>
                <a:t>Secretarías </a:t>
              </a:r>
              <a:r>
                <a:rPr lang="es-MX" sz="1400" b="1" dirty="0">
                  <a:latin typeface="Interstate-Light" pitchFamily="2" charset="0"/>
                  <a:ea typeface="Yu Gothic UI Semibold" pitchFamily="34" charset="-128"/>
                </a:rPr>
                <a:t>y Organismos </a:t>
              </a:r>
              <a:r>
                <a:rPr lang="es-MX" sz="1400" b="1" dirty="0" smtClean="0">
                  <a:latin typeface="Interstate-Light" pitchFamily="2" charset="0"/>
                  <a:ea typeface="Yu Gothic UI Semibold" pitchFamily="34" charset="-128"/>
                </a:rPr>
                <a:t>Descentralizados</a:t>
              </a:r>
              <a:r>
                <a:rPr lang="es-MX" sz="1400" dirty="0" smtClean="0">
                  <a:latin typeface="Interstate-Light" pitchFamily="2" charset="0"/>
                  <a:ea typeface="Yu Gothic UI Semibold" pitchFamily="34" charset="-128"/>
                </a:rPr>
                <a:t>)</a:t>
              </a:r>
              <a:endParaRPr lang="es-MX" sz="1400" dirty="0">
                <a:latin typeface="Interstate-Light" pitchFamily="2" charset="0"/>
                <a:ea typeface="Yu Gothic UI Semibold" pitchFamily="34" charset="-128"/>
              </a:endParaRPr>
            </a:p>
            <a:p>
              <a:endParaRPr lang="es-MX" sz="500" b="1" dirty="0" smtClean="0">
                <a:solidFill>
                  <a:schemeClr val="accent6">
                    <a:lumMod val="25000"/>
                  </a:schemeClr>
                </a:solidFill>
                <a:latin typeface="Interstate-Light" pitchFamily="2" charset="0"/>
                <a:ea typeface="Yu Gothic UI Semibold" pitchFamily="34" charset="-128"/>
                <a:cs typeface="Segoe UI" pitchFamily="34" charset="0"/>
              </a:endParaRPr>
            </a:p>
            <a:p>
              <a:r>
                <a:rPr lang="es-MX" sz="2000" b="1" dirty="0" smtClean="0">
                  <a:solidFill>
                    <a:schemeClr val="accent6">
                      <a:lumMod val="25000"/>
                    </a:schemeClr>
                  </a:solidFill>
                  <a:latin typeface="Interstate-Light" pitchFamily="2" charset="0"/>
                  <a:ea typeface="Yu Gothic UI Semibold" pitchFamily="34" charset="-128"/>
                  <a:cs typeface="Segoe UI" pitchFamily="34" charset="0"/>
                </a:rPr>
                <a:t>Judicial</a:t>
              </a:r>
            </a:p>
            <a:p>
              <a:endParaRPr lang="es-MX" sz="500" b="1" dirty="0">
                <a:solidFill>
                  <a:schemeClr val="accent6">
                    <a:lumMod val="25000"/>
                  </a:schemeClr>
                </a:solidFill>
                <a:latin typeface="Interstate-Light" pitchFamily="2" charset="0"/>
                <a:ea typeface="Yu Gothic UI Semibold" pitchFamily="34" charset="-128"/>
                <a:cs typeface="Segoe UI" pitchFamily="34" charset="0"/>
              </a:endParaRPr>
            </a:p>
            <a:p>
              <a:r>
                <a:rPr lang="es-MX" sz="2000" b="1" dirty="0">
                  <a:solidFill>
                    <a:schemeClr val="accent6">
                      <a:lumMod val="25000"/>
                    </a:schemeClr>
                  </a:solidFill>
                  <a:latin typeface="Interstate-Light" pitchFamily="2" charset="0"/>
                  <a:ea typeface="Yu Gothic UI Semibold" pitchFamily="34" charset="-128"/>
                  <a:cs typeface="Segoe UI" pitchFamily="34" charset="0"/>
                </a:rPr>
                <a:t>Órganos Autónomos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50" t="19358"/>
            <a:stretch/>
          </p:blipFill>
          <p:spPr bwMode="auto">
            <a:xfrm>
              <a:off x="3419872" y="3625937"/>
              <a:ext cx="249406" cy="235111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Oval 73"/>
            <p:cNvSpPr/>
            <p:nvPr/>
          </p:nvSpPr>
          <p:spPr>
            <a:xfrm>
              <a:off x="6994573" y="2149520"/>
              <a:ext cx="241723" cy="24154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6" name="Oval 74"/>
            <p:cNvSpPr/>
            <p:nvPr/>
          </p:nvSpPr>
          <p:spPr>
            <a:xfrm>
              <a:off x="6983703" y="2690979"/>
              <a:ext cx="231346" cy="2096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7" name="Oval 75"/>
            <p:cNvSpPr/>
            <p:nvPr/>
          </p:nvSpPr>
          <p:spPr>
            <a:xfrm>
              <a:off x="6948264" y="3203330"/>
              <a:ext cx="231346" cy="21761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8" name="Rectangle 5"/>
            <p:cNvSpPr/>
            <p:nvPr/>
          </p:nvSpPr>
          <p:spPr>
            <a:xfrm>
              <a:off x="7306170" y="2149520"/>
              <a:ext cx="148533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u="sng" dirty="0" smtClean="0">
                  <a:solidFill>
                    <a:schemeClr val="accent6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374,606,776</a:t>
              </a:r>
              <a:endParaRPr lang="es-MX" sz="1600" b="1" u="sng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9"/>
            <p:cNvSpPr/>
            <p:nvPr/>
          </p:nvSpPr>
          <p:spPr>
            <a:xfrm>
              <a:off x="7164288" y="2690979"/>
              <a:ext cx="15972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u="sng" dirty="0" smtClean="0">
                  <a:solidFill>
                    <a:schemeClr val="accent6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45,107,483,541</a:t>
              </a:r>
              <a:endParaRPr lang="es-MX" sz="1600" b="1" u="sng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76"/>
            <p:cNvSpPr/>
            <p:nvPr/>
          </p:nvSpPr>
          <p:spPr>
            <a:xfrm>
              <a:off x="7251618" y="3160193"/>
              <a:ext cx="149684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u="sng" dirty="0" smtClean="0">
                  <a:solidFill>
                    <a:schemeClr val="accent6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834,406,628</a:t>
              </a:r>
              <a:endParaRPr lang="es-MX" sz="1600" b="1" u="sng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75"/>
            <p:cNvSpPr/>
            <p:nvPr/>
          </p:nvSpPr>
          <p:spPr>
            <a:xfrm>
              <a:off x="6928519" y="3583413"/>
              <a:ext cx="235769" cy="24664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32" name="Rectangle 76"/>
            <p:cNvSpPr/>
            <p:nvPr/>
          </p:nvSpPr>
          <p:spPr>
            <a:xfrm>
              <a:off x="7219472" y="3583413"/>
              <a:ext cx="15181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u="sng" dirty="0" smtClean="0">
                  <a:solidFill>
                    <a:schemeClr val="accent6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1,385,054,460</a:t>
              </a:r>
              <a:endParaRPr lang="es-MX" sz="1600" b="1" u="sng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11"/>
            <p:cNvSpPr/>
            <p:nvPr/>
          </p:nvSpPr>
          <p:spPr>
            <a:xfrm rot="5400000">
              <a:off x="727151" y="2027899"/>
              <a:ext cx="1723665" cy="29416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50080" prstMaterial="plastic">
              <a:bevelT w="50800" h="50800"/>
              <a:bevelB w="50800" h="508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ángulo 3"/>
            <p:cNvSpPr/>
            <p:nvPr/>
          </p:nvSpPr>
          <p:spPr>
            <a:xfrm>
              <a:off x="633618" y="3179069"/>
              <a:ext cx="1608134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es-MX" sz="3200" b="1" dirty="0" smtClean="0">
                  <a:solidFill>
                    <a:schemeClr val="accent6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terstate-Light" pitchFamily="2" charset="0"/>
                  <a:ea typeface="Yu Gothic UI Semibold" pitchFamily="34" charset="-128"/>
                  <a:cs typeface="Segoe UI" pitchFamily="34" charset="0"/>
                </a:rPr>
                <a:t>PODER:</a:t>
              </a:r>
              <a:endParaRPr lang="es-MX" sz="36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  <a:ea typeface="Yu Gothic UI Semibold" pitchFamily="34" charset="-128"/>
                <a:cs typeface="Segoe UI" pitchFamily="34" charset="0"/>
              </a:endParaRPr>
            </a:p>
          </p:txBody>
        </p:sp>
        <p:sp>
          <p:nvSpPr>
            <p:cNvPr id="35" name="Freeform 44"/>
            <p:cNvSpPr/>
            <p:nvPr/>
          </p:nvSpPr>
          <p:spPr>
            <a:xfrm>
              <a:off x="6737932" y="4372424"/>
              <a:ext cx="2275293" cy="519808"/>
            </a:xfrm>
            <a:custGeom>
              <a:avLst/>
              <a:gdLst>
                <a:gd name="connsiteX0" fmla="*/ 0 w 2194560"/>
                <a:gd name="connsiteY0" fmla="*/ 64741 h 388441"/>
                <a:gd name="connsiteX1" fmla="*/ 64741 w 2194560"/>
                <a:gd name="connsiteY1" fmla="*/ 0 h 388441"/>
                <a:gd name="connsiteX2" fmla="*/ 2129819 w 2194560"/>
                <a:gd name="connsiteY2" fmla="*/ 0 h 388441"/>
                <a:gd name="connsiteX3" fmla="*/ 2194560 w 2194560"/>
                <a:gd name="connsiteY3" fmla="*/ 64741 h 388441"/>
                <a:gd name="connsiteX4" fmla="*/ 2194560 w 2194560"/>
                <a:gd name="connsiteY4" fmla="*/ 323700 h 388441"/>
                <a:gd name="connsiteX5" fmla="*/ 2129819 w 2194560"/>
                <a:gd name="connsiteY5" fmla="*/ 388441 h 388441"/>
                <a:gd name="connsiteX6" fmla="*/ 64741 w 2194560"/>
                <a:gd name="connsiteY6" fmla="*/ 388441 h 388441"/>
                <a:gd name="connsiteX7" fmla="*/ 0 w 2194560"/>
                <a:gd name="connsiteY7" fmla="*/ 323700 h 388441"/>
                <a:gd name="connsiteX8" fmla="*/ 0 w 2194560"/>
                <a:gd name="connsiteY8" fmla="*/ 64741 h 38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388441">
                  <a:moveTo>
                    <a:pt x="0" y="64741"/>
                  </a:moveTo>
                  <a:cubicBezTo>
                    <a:pt x="0" y="28986"/>
                    <a:pt x="28986" y="0"/>
                    <a:pt x="64741" y="0"/>
                  </a:cubicBezTo>
                  <a:lnTo>
                    <a:pt x="2129819" y="0"/>
                  </a:lnTo>
                  <a:cubicBezTo>
                    <a:pt x="2165574" y="0"/>
                    <a:pt x="2194560" y="28986"/>
                    <a:pt x="2194560" y="64741"/>
                  </a:cubicBezTo>
                  <a:lnTo>
                    <a:pt x="2194560" y="323700"/>
                  </a:lnTo>
                  <a:cubicBezTo>
                    <a:pt x="2194560" y="359455"/>
                    <a:pt x="2165574" y="388441"/>
                    <a:pt x="2129819" y="388441"/>
                  </a:cubicBezTo>
                  <a:lnTo>
                    <a:pt x="64741" y="388441"/>
                  </a:lnTo>
                  <a:cubicBezTo>
                    <a:pt x="28986" y="388441"/>
                    <a:pt x="0" y="359455"/>
                    <a:pt x="0" y="323700"/>
                  </a:cubicBezTo>
                  <a:lnTo>
                    <a:pt x="0" y="6474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162" tIns="57062" rIns="95162" bIns="57062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dirty="0" smtClean="0">
                  <a:latin typeface="Interstate-Light" pitchFamily="2" charset="0"/>
                </a:rPr>
                <a:t>47,701,551,405</a:t>
              </a:r>
              <a:endParaRPr lang="es-MX" sz="2000" b="1" kern="1200" dirty="0">
                <a:latin typeface="Interstate-Light" pitchFamily="2" charset="0"/>
              </a:endParaRPr>
            </a:p>
          </p:txBody>
        </p:sp>
        <p:sp>
          <p:nvSpPr>
            <p:cNvPr id="36" name="35 Pentágono"/>
            <p:cNvSpPr/>
            <p:nvPr/>
          </p:nvSpPr>
          <p:spPr>
            <a:xfrm>
              <a:off x="5796136" y="4391778"/>
              <a:ext cx="1272872" cy="519808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Gran Total</a:t>
              </a:r>
              <a:endParaRPr lang="es-MX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2051721" y="809122"/>
            <a:ext cx="6798586" cy="720079"/>
            <a:chOff x="2051721" y="809122"/>
            <a:chExt cx="6798586" cy="720079"/>
          </a:xfrm>
        </p:grpSpPr>
        <p:grpSp>
          <p:nvGrpSpPr>
            <p:cNvPr id="19" name="18 Grupo"/>
            <p:cNvGrpSpPr/>
            <p:nvPr/>
          </p:nvGrpSpPr>
          <p:grpSpPr>
            <a:xfrm>
              <a:off x="2051721" y="809122"/>
              <a:ext cx="6798586" cy="720079"/>
              <a:chOff x="-180529" y="2372671"/>
              <a:chExt cx="5563741" cy="720079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6581" b="91534" l="47923" r="6581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97" t="35554" r="32717" b="6536"/>
              <a:stretch/>
            </p:blipFill>
            <p:spPr bwMode="auto">
              <a:xfrm rot="5400000">
                <a:off x="2241302" y="-49160"/>
                <a:ext cx="720079" cy="55637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24 CuadroTexto"/>
              <p:cNvSpPr txBox="1"/>
              <p:nvPr/>
            </p:nvSpPr>
            <p:spPr>
              <a:xfrm>
                <a:off x="-28692" y="2464821"/>
                <a:ext cx="48815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lang="es-MX" sz="2400" dirty="0" smtClean="0">
                    <a:latin typeface="Comic Sans MS" pitchFamily="66" charset="0"/>
                  </a:rPr>
                  <a:t>Presupuesto de Egresos</a:t>
                </a:r>
                <a:endParaRPr lang="es-MX" sz="2400" dirty="0">
                  <a:latin typeface="Comic Sans MS" pitchFamily="66" charset="0"/>
                </a:endParaRPr>
              </a:p>
            </p:txBody>
          </p:sp>
        </p:grpSp>
        <p:sp>
          <p:nvSpPr>
            <p:cNvPr id="37" name="36 CuadroTexto"/>
            <p:cNvSpPr txBox="1"/>
            <p:nvPr/>
          </p:nvSpPr>
          <p:spPr>
            <a:xfrm>
              <a:off x="7207037" y="1150197"/>
              <a:ext cx="670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b="1" dirty="0" smtClean="0">
                  <a:latin typeface="Interstate-Light" pitchFamily="2" charset="0"/>
                </a:rPr>
                <a:t>(PESOS)</a:t>
              </a:r>
              <a:endParaRPr lang="es-MX" sz="1000" b="1" dirty="0">
                <a:latin typeface="Interstate-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4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914983" y="6083060"/>
            <a:ext cx="975629" cy="81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1802810" y="711863"/>
            <a:ext cx="7737744" cy="964213"/>
            <a:chOff x="1802810" y="711863"/>
            <a:chExt cx="7737744" cy="964213"/>
          </a:xfrm>
        </p:grpSpPr>
        <p:grpSp>
          <p:nvGrpSpPr>
            <p:cNvPr id="19" name="18 Grupo"/>
            <p:cNvGrpSpPr/>
            <p:nvPr/>
          </p:nvGrpSpPr>
          <p:grpSpPr>
            <a:xfrm>
              <a:off x="1802810" y="711863"/>
              <a:ext cx="7737744" cy="964213"/>
              <a:chOff x="-384230" y="2275412"/>
              <a:chExt cx="6332317" cy="96421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6581" b="91534" l="47923" r="6581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97" t="35554" r="32717" b="6536"/>
              <a:stretch/>
            </p:blipFill>
            <p:spPr bwMode="auto">
              <a:xfrm rot="5400000">
                <a:off x="2299822" y="-408640"/>
                <a:ext cx="964213" cy="6332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24 CuadroTexto"/>
              <p:cNvSpPr txBox="1"/>
              <p:nvPr/>
            </p:nvSpPr>
            <p:spPr>
              <a:xfrm>
                <a:off x="-28693" y="2464821"/>
                <a:ext cx="56522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s-MX" sz="2400" dirty="0" smtClean="0">
                    <a:latin typeface="Comic Sans MS" pitchFamily="66" charset="0"/>
                  </a:rPr>
                  <a:t>¿Cómo está distribuido el presupuesto?</a:t>
                </a:r>
                <a:endParaRPr lang="es-MX" sz="2400" dirty="0">
                  <a:latin typeface="Comic Sans MS" pitchFamily="66" charset="0"/>
                </a:endParaRPr>
              </a:p>
            </p:txBody>
          </p:sp>
        </p:grpSp>
        <p:sp>
          <p:nvSpPr>
            <p:cNvPr id="72" name="71 CuadroTexto"/>
            <p:cNvSpPr txBox="1"/>
            <p:nvPr/>
          </p:nvSpPr>
          <p:spPr>
            <a:xfrm>
              <a:off x="7718048" y="1268760"/>
              <a:ext cx="670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b="1" dirty="0" smtClean="0">
                  <a:latin typeface="Interstate-Light" pitchFamily="2" charset="0"/>
                </a:rPr>
                <a:t>(PESOS)</a:t>
              </a:r>
              <a:endParaRPr lang="es-MX" sz="1000" b="1" dirty="0">
                <a:latin typeface="Interstate-Light" pitchFamily="2" charset="0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5496" y="1804549"/>
            <a:ext cx="9001000" cy="5008827"/>
            <a:chOff x="35496" y="1588525"/>
            <a:chExt cx="9001000" cy="5008827"/>
          </a:xfrm>
        </p:grpSpPr>
        <p:grpSp>
          <p:nvGrpSpPr>
            <p:cNvPr id="86" name="85 Grupo"/>
            <p:cNvGrpSpPr/>
            <p:nvPr/>
          </p:nvGrpSpPr>
          <p:grpSpPr>
            <a:xfrm>
              <a:off x="3360182" y="2276872"/>
              <a:ext cx="2219930" cy="2013453"/>
              <a:chOff x="3475300" y="2780927"/>
              <a:chExt cx="2219930" cy="2013453"/>
            </a:xfrm>
          </p:grpSpPr>
          <p:sp>
            <p:nvSpPr>
              <p:cNvPr id="137" name="Elipse 15"/>
              <p:cNvSpPr/>
              <p:nvPr/>
            </p:nvSpPr>
            <p:spPr>
              <a:xfrm>
                <a:off x="3475300" y="2780927"/>
                <a:ext cx="2219930" cy="2013453"/>
              </a:xfrm>
              <a:prstGeom prst="ellipse">
                <a:avLst/>
              </a:prstGeom>
              <a:solidFill>
                <a:schemeClr val="accent2">
                  <a:lumMod val="75000"/>
                  <a:alpha val="5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38" name="TextBox 3"/>
              <p:cNvSpPr txBox="1"/>
              <p:nvPr/>
            </p:nvSpPr>
            <p:spPr>
              <a:xfrm>
                <a:off x="3637997" y="3057053"/>
                <a:ext cx="1841209" cy="1308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sz="20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nterstate-Light" pitchFamily="2" charset="0"/>
                    <a:ea typeface="Segoe UI Historic" pitchFamily="34" charset="0"/>
                    <a:cs typeface="Segoe UI Historic" pitchFamily="34" charset="0"/>
                  </a:rPr>
                  <a:t>Presupuesto</a:t>
                </a:r>
              </a:p>
              <a:p>
                <a:pPr algn="ctr"/>
                <a:r>
                  <a:rPr lang="es-MX" sz="20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nterstate-Light" pitchFamily="2" charset="0"/>
                    <a:ea typeface="Segoe UI Historic" pitchFamily="34" charset="0"/>
                    <a:cs typeface="Segoe UI Historic" pitchFamily="34" charset="0"/>
                  </a:rPr>
                  <a:t>Por </a:t>
                </a:r>
              </a:p>
              <a:p>
                <a:pPr algn="ctr"/>
                <a:r>
                  <a:rPr lang="es-MX" sz="20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nterstate-Light" pitchFamily="2" charset="0"/>
                    <a:ea typeface="Segoe UI Historic" pitchFamily="34" charset="0"/>
                    <a:cs typeface="Segoe UI Historic" pitchFamily="34" charset="0"/>
                  </a:rPr>
                  <a:t>Capítulos</a:t>
                </a:r>
                <a:endParaRPr lang="es-MX" sz="2000" dirty="0" smtClean="0">
                  <a:ln w="12700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terstate-Light" pitchFamily="2" charset="0"/>
                  <a:ea typeface="Segoe UI Historic" pitchFamily="34" charset="0"/>
                  <a:cs typeface="Segoe UI Historic" pitchFamily="34" charset="0"/>
                </a:endParaRPr>
              </a:p>
              <a:p>
                <a:pPr algn="ctr"/>
                <a:r>
                  <a:rPr lang="es-MX" sz="1900" b="1" dirty="0" smtClean="0">
                    <a:latin typeface="Interstate-Light" pitchFamily="2" charset="0"/>
                    <a:ea typeface="Segoe UI Emoji" panose="020B0502040204020203" pitchFamily="34" charset="0"/>
                  </a:rPr>
                  <a:t>47,701,551,405 </a:t>
                </a:r>
                <a:endParaRPr lang="es-MX" sz="19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Interstate-Light" pitchFamily="2" charset="0"/>
                  <a:ea typeface="Segoe UI Historic" pitchFamily="34" charset="0"/>
                  <a:cs typeface="Segoe UI Historic" pitchFamily="34" charset="0"/>
                </a:endParaRPr>
              </a:p>
            </p:txBody>
          </p:sp>
        </p:grpSp>
        <p:grpSp>
          <p:nvGrpSpPr>
            <p:cNvPr id="10" name="9 Grupo"/>
            <p:cNvGrpSpPr/>
            <p:nvPr/>
          </p:nvGrpSpPr>
          <p:grpSpPr>
            <a:xfrm>
              <a:off x="107504" y="1588525"/>
              <a:ext cx="3556105" cy="976379"/>
              <a:chOff x="259131" y="1660534"/>
              <a:chExt cx="3556105" cy="976379"/>
            </a:xfrm>
          </p:grpSpPr>
          <p:sp>
            <p:nvSpPr>
              <p:cNvPr id="131" name="Rectángulo 43"/>
              <p:cNvSpPr/>
              <p:nvPr/>
            </p:nvSpPr>
            <p:spPr>
              <a:xfrm>
                <a:off x="979575" y="1762632"/>
                <a:ext cx="2808313" cy="766088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2" name="Elipse 44"/>
              <p:cNvSpPr/>
              <p:nvPr/>
            </p:nvSpPr>
            <p:spPr>
              <a:xfrm>
                <a:off x="591964" y="1660534"/>
                <a:ext cx="633169" cy="9763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3" name="Elipse 45"/>
              <p:cNvSpPr/>
              <p:nvPr/>
            </p:nvSpPr>
            <p:spPr>
              <a:xfrm>
                <a:off x="259131" y="1679127"/>
                <a:ext cx="945828" cy="892555"/>
              </a:xfrm>
              <a:prstGeom prst="ellipse">
                <a:avLst/>
              </a:prstGeom>
              <a:solidFill>
                <a:schemeClr val="accent5">
                  <a:lumMod val="50000"/>
                  <a:alpha val="5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fillRef>
              <a:effect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0" name="Rectángulo 1"/>
              <p:cNvSpPr/>
              <p:nvPr/>
            </p:nvSpPr>
            <p:spPr>
              <a:xfrm>
                <a:off x="1093846" y="1692334"/>
                <a:ext cx="272139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MX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Bienes, Muebles, </a:t>
                </a:r>
                <a:r>
                  <a:rPr lang="es-MX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Inmuebles</a:t>
                </a:r>
                <a:r>
                  <a:rPr lang="es-MX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 e </a:t>
                </a:r>
                <a:r>
                  <a:rPr lang="es-MX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Intangibles</a:t>
                </a:r>
                <a:endPara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endParaRPr>
              </a:p>
              <a:p>
                <a:pPr lvl="0" algn="ctr"/>
                <a:r>
                  <a:rPr lang="es-MX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71,764,410.39</a:t>
                </a:r>
                <a:endParaRPr lang="es-MX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endParaRPr>
              </a:p>
            </p:txBody>
          </p:sp>
          <p:sp>
            <p:nvSpPr>
              <p:cNvPr id="97" name="96 CuadroTexto"/>
              <p:cNvSpPr txBox="1"/>
              <p:nvPr/>
            </p:nvSpPr>
            <p:spPr>
              <a:xfrm>
                <a:off x="327289" y="1912367"/>
                <a:ext cx="7665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>
                    <a:solidFill>
                      <a:schemeClr val="bg1">
                        <a:lumMod val="95000"/>
                      </a:schemeClr>
                    </a:solidFill>
                    <a:latin typeface="Interstate-Light" pitchFamily="2" charset="0"/>
                  </a:rPr>
                  <a:t>5000</a:t>
                </a:r>
                <a:endParaRPr lang="es-MX" b="1" dirty="0">
                  <a:solidFill>
                    <a:schemeClr val="bg1">
                      <a:lumMod val="95000"/>
                    </a:schemeClr>
                  </a:solidFill>
                  <a:latin typeface="Interstate-Light" pitchFamily="2" charset="0"/>
                </a:endParaRPr>
              </a:p>
            </p:txBody>
          </p:sp>
        </p:grpSp>
        <p:grpSp>
          <p:nvGrpSpPr>
            <p:cNvPr id="99" name="98 Grupo"/>
            <p:cNvGrpSpPr/>
            <p:nvPr/>
          </p:nvGrpSpPr>
          <p:grpSpPr>
            <a:xfrm>
              <a:off x="251520" y="3768351"/>
              <a:ext cx="3227136" cy="956793"/>
              <a:chOff x="220629" y="5655256"/>
              <a:chExt cx="3227136" cy="956793"/>
            </a:xfrm>
          </p:grpSpPr>
          <p:grpSp>
            <p:nvGrpSpPr>
              <p:cNvPr id="109" name="Grupo 72"/>
              <p:cNvGrpSpPr/>
              <p:nvPr/>
            </p:nvGrpSpPr>
            <p:grpSpPr>
              <a:xfrm>
                <a:off x="220629" y="5655256"/>
                <a:ext cx="3227136" cy="956793"/>
                <a:chOff x="1031558" y="4238234"/>
                <a:chExt cx="2782520" cy="729096"/>
              </a:xfrm>
            </p:grpSpPr>
            <p:sp>
              <p:nvSpPr>
                <p:cNvPr id="112" name="Rectángulo 73"/>
                <p:cNvSpPr/>
                <p:nvPr/>
              </p:nvSpPr>
              <p:spPr>
                <a:xfrm>
                  <a:off x="1447435" y="4310928"/>
                  <a:ext cx="2366643" cy="595105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s-MX" dirty="0"/>
                </a:p>
              </p:txBody>
            </p:sp>
            <p:sp>
              <p:nvSpPr>
                <p:cNvPr id="113" name="Elipse 74"/>
                <p:cNvSpPr/>
                <p:nvPr/>
              </p:nvSpPr>
              <p:spPr>
                <a:xfrm>
                  <a:off x="1229483" y="4238234"/>
                  <a:ext cx="598856" cy="729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114" name="Elipse 75"/>
                <p:cNvSpPr/>
                <p:nvPr/>
              </p:nvSpPr>
              <p:spPr>
                <a:xfrm>
                  <a:off x="1031558" y="4242797"/>
                  <a:ext cx="758743" cy="684485"/>
                </a:xfrm>
                <a:prstGeom prst="ellipse">
                  <a:avLst/>
                </a:prstGeom>
                <a:solidFill>
                  <a:srgbClr val="C00000">
                    <a:alpha val="50000"/>
                  </a:srgb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alpha val="50000"/>
                    <a:hueOff val="-2007249"/>
                    <a:satOff val="10421"/>
                    <a:lumOff val="7581"/>
                    <a:alphaOff val="0"/>
                  </a:schemeClr>
                </a:fillRef>
                <a:effectRef idx="1">
                  <a:schemeClr val="accent5">
                    <a:alpha val="50000"/>
                    <a:hueOff val="-2007249"/>
                    <a:satOff val="10421"/>
                    <a:lumOff val="7581"/>
                    <a:alphaOff val="0"/>
                  </a:schemeClr>
                </a:effectRef>
                <a:fontRef idx="minor">
                  <a:schemeClr val="tx1"/>
                </a:fontRef>
              </p:style>
            </p:sp>
          </p:grpSp>
          <p:sp>
            <p:nvSpPr>
              <p:cNvPr id="110" name="Rectángulo 1"/>
              <p:cNvSpPr/>
              <p:nvPr/>
            </p:nvSpPr>
            <p:spPr>
              <a:xfrm>
                <a:off x="1052019" y="5756995"/>
                <a:ext cx="2395744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s-MX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Inversiones Financieras y Otras Provisiones</a:t>
                </a:r>
              </a:p>
              <a:p>
                <a:pPr lvl="0" algn="ctr"/>
                <a:r>
                  <a:rPr lang="es-MX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386,301,435.74</a:t>
                </a:r>
                <a:endParaRPr lang="es-MX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endParaRPr>
              </a:p>
            </p:txBody>
          </p:sp>
          <p:sp>
            <p:nvSpPr>
              <p:cNvPr id="111" name="110 CuadroTexto"/>
              <p:cNvSpPr txBox="1"/>
              <p:nvPr/>
            </p:nvSpPr>
            <p:spPr>
              <a:xfrm>
                <a:off x="277340" y="5972438"/>
                <a:ext cx="743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>
                    <a:solidFill>
                      <a:schemeClr val="bg1">
                        <a:lumMod val="95000"/>
                      </a:schemeClr>
                    </a:solidFill>
                    <a:latin typeface="Interstate-Light" pitchFamily="2" charset="0"/>
                  </a:rPr>
                  <a:t>7000</a:t>
                </a:r>
                <a:endParaRPr lang="es-MX" b="1" dirty="0">
                  <a:solidFill>
                    <a:schemeClr val="bg1">
                      <a:lumMod val="95000"/>
                    </a:schemeClr>
                  </a:solidFill>
                  <a:latin typeface="Interstate-Light" pitchFamily="2" charset="0"/>
                </a:endParaRPr>
              </a:p>
            </p:txBody>
          </p:sp>
        </p:grpSp>
        <p:grpSp>
          <p:nvGrpSpPr>
            <p:cNvPr id="13" name="12 Grupo"/>
            <p:cNvGrpSpPr/>
            <p:nvPr/>
          </p:nvGrpSpPr>
          <p:grpSpPr>
            <a:xfrm>
              <a:off x="755576" y="4725144"/>
              <a:ext cx="3854636" cy="936104"/>
              <a:chOff x="822475" y="4873182"/>
              <a:chExt cx="3854636" cy="936104"/>
            </a:xfrm>
          </p:grpSpPr>
          <p:grpSp>
            <p:nvGrpSpPr>
              <p:cNvPr id="84" name="Grupo 7"/>
              <p:cNvGrpSpPr/>
              <p:nvPr/>
            </p:nvGrpSpPr>
            <p:grpSpPr>
              <a:xfrm>
                <a:off x="822475" y="4873182"/>
                <a:ext cx="3816424" cy="936104"/>
                <a:chOff x="795635" y="2305422"/>
                <a:chExt cx="2459097" cy="549344"/>
              </a:xfrm>
            </p:grpSpPr>
            <p:sp>
              <p:nvSpPr>
                <p:cNvPr id="142" name="Rectángulo 5"/>
                <p:cNvSpPr/>
                <p:nvPr/>
              </p:nvSpPr>
              <p:spPr>
                <a:xfrm>
                  <a:off x="1299212" y="2383477"/>
                  <a:ext cx="1955520" cy="424864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143" name="Elipse 6"/>
                <p:cNvSpPr/>
                <p:nvPr/>
              </p:nvSpPr>
              <p:spPr>
                <a:xfrm>
                  <a:off x="934829" y="2305422"/>
                  <a:ext cx="478927" cy="5493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144" name="Elipse 33"/>
                <p:cNvSpPr/>
                <p:nvPr/>
              </p:nvSpPr>
              <p:spPr>
                <a:xfrm>
                  <a:off x="795635" y="2305422"/>
                  <a:ext cx="586720" cy="542588"/>
                </a:xfrm>
                <a:prstGeom prst="ellipse">
                  <a:avLst/>
                </a:prstGeom>
                <a:solidFill>
                  <a:srgbClr val="92D050">
                    <a:alpha val="50000"/>
                  </a:srgbClr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alpha val="50000"/>
                    <a:hueOff val="-2007249"/>
                    <a:satOff val="10421"/>
                    <a:lumOff val="7581"/>
                    <a:alphaOff val="0"/>
                  </a:schemeClr>
                </a:fillRef>
                <a:effectRef idx="1">
                  <a:schemeClr val="accent5">
                    <a:alpha val="50000"/>
                    <a:hueOff val="-2007249"/>
                    <a:satOff val="10421"/>
                    <a:lumOff val="7581"/>
                    <a:alphaOff val="0"/>
                  </a:schemeClr>
                </a:effectRef>
                <a:fontRef idx="minor">
                  <a:schemeClr val="tx1"/>
                </a:fontRef>
              </p:style>
            </p:sp>
          </p:grpSp>
          <p:sp>
            <p:nvSpPr>
              <p:cNvPr id="100" name="Rectángulo 1"/>
              <p:cNvSpPr/>
              <p:nvPr/>
            </p:nvSpPr>
            <p:spPr>
              <a:xfrm>
                <a:off x="1591374" y="5033457"/>
                <a:ext cx="3085737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es-MX" sz="155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Participaciones y Aportaciones</a:t>
                </a:r>
              </a:p>
              <a:p>
                <a:pPr lvl="0" algn="ctr"/>
                <a:r>
                  <a:rPr lang="es-MX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6,544,575,975.52</a:t>
                </a:r>
                <a:endParaRPr lang="es-MX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endParaRPr>
              </a:p>
            </p:txBody>
          </p:sp>
          <p:sp>
            <p:nvSpPr>
              <p:cNvPr id="102" name="101 CuadroTexto"/>
              <p:cNvSpPr txBox="1"/>
              <p:nvPr/>
            </p:nvSpPr>
            <p:spPr>
              <a:xfrm>
                <a:off x="845101" y="5121432"/>
                <a:ext cx="77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>
                    <a:solidFill>
                      <a:schemeClr val="bg1">
                        <a:lumMod val="95000"/>
                      </a:schemeClr>
                    </a:solidFill>
                    <a:latin typeface="Interstate-Light" pitchFamily="2" charset="0"/>
                  </a:rPr>
                  <a:t>8000</a:t>
                </a:r>
                <a:endParaRPr lang="es-MX" b="1" dirty="0">
                  <a:solidFill>
                    <a:schemeClr val="bg1">
                      <a:lumMod val="95000"/>
                    </a:schemeClr>
                  </a:solidFill>
                  <a:latin typeface="Interstate-Light" pitchFamily="2" charset="0"/>
                </a:endParaRPr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5724128" y="2571682"/>
              <a:ext cx="3312368" cy="1013655"/>
              <a:chOff x="5580112" y="3565734"/>
              <a:chExt cx="3312368" cy="1013655"/>
            </a:xfrm>
          </p:grpSpPr>
          <p:sp>
            <p:nvSpPr>
              <p:cNvPr id="81" name="Rectángulo 1"/>
              <p:cNvSpPr/>
              <p:nvPr/>
            </p:nvSpPr>
            <p:spPr>
              <a:xfrm>
                <a:off x="5580112" y="3790781"/>
                <a:ext cx="247312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MX" sz="17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Servicios Generales</a:t>
                </a:r>
              </a:p>
              <a:p>
                <a:pPr lvl="0" algn="ctr"/>
                <a:r>
                  <a:rPr lang="es-MX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1,302,750,434.37</a:t>
                </a:r>
                <a:endParaRPr lang="es-MX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endParaRPr>
              </a:p>
            </p:txBody>
          </p:sp>
          <p:sp>
            <p:nvSpPr>
              <p:cNvPr id="139" name="Rectángulo 69"/>
              <p:cNvSpPr/>
              <p:nvPr/>
            </p:nvSpPr>
            <p:spPr>
              <a:xfrm rot="10800000">
                <a:off x="5751024" y="3776967"/>
                <a:ext cx="2586118" cy="68790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5" name="Elipse 70"/>
              <p:cNvSpPr/>
              <p:nvPr/>
            </p:nvSpPr>
            <p:spPr>
              <a:xfrm rot="10800000">
                <a:off x="7956376" y="3565734"/>
                <a:ext cx="534611" cy="10136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41" name="Elipse 71"/>
              <p:cNvSpPr/>
              <p:nvPr/>
            </p:nvSpPr>
            <p:spPr>
              <a:xfrm rot="10800000">
                <a:off x="7949851" y="3679371"/>
                <a:ext cx="942629" cy="829746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fillRef>
              <a:effect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5" name="94 CuadroTexto"/>
              <p:cNvSpPr txBox="1"/>
              <p:nvPr/>
            </p:nvSpPr>
            <p:spPr>
              <a:xfrm>
                <a:off x="8028384" y="3923764"/>
                <a:ext cx="754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>
                    <a:solidFill>
                      <a:schemeClr val="bg1">
                        <a:lumMod val="95000"/>
                      </a:schemeClr>
                    </a:solidFill>
                    <a:latin typeface="Interstate-Light" pitchFamily="2" charset="0"/>
                  </a:rPr>
                  <a:t>3000</a:t>
                </a:r>
                <a:endParaRPr lang="es-MX" b="1" dirty="0">
                  <a:solidFill>
                    <a:schemeClr val="bg1">
                      <a:lumMod val="95000"/>
                    </a:schemeClr>
                  </a:solidFill>
                  <a:latin typeface="Interstate-Light" pitchFamily="2" charset="0"/>
                </a:endParaRPr>
              </a:p>
            </p:txBody>
          </p:sp>
        </p:grpSp>
        <p:grpSp>
          <p:nvGrpSpPr>
            <p:cNvPr id="6" name="5 Grupo"/>
            <p:cNvGrpSpPr/>
            <p:nvPr/>
          </p:nvGrpSpPr>
          <p:grpSpPr>
            <a:xfrm>
              <a:off x="5276079" y="1628800"/>
              <a:ext cx="3472385" cy="872998"/>
              <a:chOff x="5519270" y="4888147"/>
              <a:chExt cx="3472385" cy="872998"/>
            </a:xfrm>
          </p:grpSpPr>
          <p:sp>
            <p:nvSpPr>
              <p:cNvPr id="88" name="Rectángulo 1"/>
              <p:cNvSpPr/>
              <p:nvPr/>
            </p:nvSpPr>
            <p:spPr>
              <a:xfrm>
                <a:off x="5663287" y="4913232"/>
                <a:ext cx="2648915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s-MX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Transferencias, Asignaciones, Subsidios y Otras Ayudas</a:t>
                </a:r>
              </a:p>
              <a:p>
                <a:pPr lvl="0" algn="ctr"/>
                <a:r>
                  <a:rPr lang="es-MX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11,715,487,766.22</a:t>
                </a:r>
                <a:endParaRPr lang="es-MX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endParaRPr>
              </a:p>
            </p:txBody>
          </p:sp>
          <p:sp>
            <p:nvSpPr>
              <p:cNvPr id="134" name="Rectángulo 69"/>
              <p:cNvSpPr/>
              <p:nvPr/>
            </p:nvSpPr>
            <p:spPr>
              <a:xfrm rot="10800000">
                <a:off x="5519270" y="4935964"/>
                <a:ext cx="2872147" cy="80018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40" name="Elipse 70"/>
              <p:cNvSpPr/>
              <p:nvPr/>
            </p:nvSpPr>
            <p:spPr>
              <a:xfrm rot="10800000">
                <a:off x="8121118" y="4888147"/>
                <a:ext cx="534611" cy="8729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6" name="Elipse 71"/>
              <p:cNvSpPr/>
              <p:nvPr/>
            </p:nvSpPr>
            <p:spPr>
              <a:xfrm rot="10800000">
                <a:off x="8124703" y="4901860"/>
                <a:ext cx="866952" cy="8362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5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fillRef>
              <a:effect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6" name="95 CuadroTexto"/>
              <p:cNvSpPr txBox="1"/>
              <p:nvPr/>
            </p:nvSpPr>
            <p:spPr>
              <a:xfrm>
                <a:off x="8172496" y="5135313"/>
                <a:ext cx="771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>
                    <a:solidFill>
                      <a:schemeClr val="bg1">
                        <a:lumMod val="95000"/>
                      </a:schemeClr>
                    </a:solidFill>
                    <a:latin typeface="Interstate-Light" pitchFamily="2" charset="0"/>
                  </a:rPr>
                  <a:t>4000</a:t>
                </a:r>
                <a:endParaRPr lang="es-MX" b="1" dirty="0">
                  <a:solidFill>
                    <a:schemeClr val="bg1">
                      <a:lumMod val="95000"/>
                    </a:schemeClr>
                  </a:solidFill>
                  <a:latin typeface="Interstate-Light" pitchFamily="2" charset="0"/>
                </a:endParaRPr>
              </a:p>
            </p:txBody>
          </p:sp>
        </p:grpSp>
        <p:grpSp>
          <p:nvGrpSpPr>
            <p:cNvPr id="8" name="7 Grupo"/>
            <p:cNvGrpSpPr/>
            <p:nvPr/>
          </p:nvGrpSpPr>
          <p:grpSpPr>
            <a:xfrm>
              <a:off x="5437965" y="3783497"/>
              <a:ext cx="3598531" cy="1013655"/>
              <a:chOff x="5477867" y="3645024"/>
              <a:chExt cx="3598531" cy="1013655"/>
            </a:xfrm>
          </p:grpSpPr>
          <p:sp>
            <p:nvSpPr>
              <p:cNvPr id="115" name="Rectángulo 1"/>
              <p:cNvSpPr/>
              <p:nvPr/>
            </p:nvSpPr>
            <p:spPr>
              <a:xfrm>
                <a:off x="5477867" y="3739705"/>
                <a:ext cx="2694533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MX" sz="17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Materiales y Suministros</a:t>
                </a:r>
              </a:p>
              <a:p>
                <a:pPr lvl="0" algn="ctr"/>
                <a:r>
                  <a:rPr lang="es-MX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726,629,234.28</a:t>
                </a:r>
                <a:endParaRPr lang="es-MX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endParaRPr>
              </a:p>
            </p:txBody>
          </p:sp>
          <p:sp>
            <p:nvSpPr>
              <p:cNvPr id="119" name="Rectángulo 65"/>
              <p:cNvSpPr/>
              <p:nvPr/>
            </p:nvSpPr>
            <p:spPr>
              <a:xfrm rot="10800000">
                <a:off x="5508104" y="3717032"/>
                <a:ext cx="2736304" cy="708744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9" name="Elipse 70"/>
              <p:cNvSpPr/>
              <p:nvPr/>
            </p:nvSpPr>
            <p:spPr>
              <a:xfrm rot="10800000">
                <a:off x="8066292" y="3645024"/>
                <a:ext cx="534611" cy="10136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1" name="Elipse 67"/>
              <p:cNvSpPr/>
              <p:nvPr/>
            </p:nvSpPr>
            <p:spPr>
              <a:xfrm rot="10800000">
                <a:off x="8138297" y="3645024"/>
                <a:ext cx="938101" cy="813194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fillRef>
              <a:effect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8" name="117 CuadroTexto"/>
              <p:cNvSpPr txBox="1"/>
              <p:nvPr/>
            </p:nvSpPr>
            <p:spPr>
              <a:xfrm>
                <a:off x="8251885" y="3866591"/>
                <a:ext cx="754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>
                    <a:solidFill>
                      <a:schemeClr val="bg1">
                        <a:lumMod val="50000"/>
                      </a:schemeClr>
                    </a:solidFill>
                    <a:latin typeface="Interstate-Light" pitchFamily="2" charset="0"/>
                  </a:rPr>
                  <a:t>2000</a:t>
                </a:r>
                <a:endParaRPr lang="es-MX" b="1" dirty="0">
                  <a:solidFill>
                    <a:schemeClr val="bg1">
                      <a:lumMod val="50000"/>
                    </a:schemeClr>
                  </a:solidFill>
                  <a:latin typeface="Interstate-Light" pitchFamily="2" charset="0"/>
                </a:endParaRPr>
              </a:p>
            </p:txBody>
          </p:sp>
        </p:grpSp>
        <p:grpSp>
          <p:nvGrpSpPr>
            <p:cNvPr id="9" name="8 Grupo"/>
            <p:cNvGrpSpPr/>
            <p:nvPr/>
          </p:nvGrpSpPr>
          <p:grpSpPr>
            <a:xfrm>
              <a:off x="4835177" y="4653136"/>
              <a:ext cx="3265215" cy="1013655"/>
              <a:chOff x="4788021" y="4600665"/>
              <a:chExt cx="3265215" cy="1013655"/>
            </a:xfrm>
          </p:grpSpPr>
          <p:sp>
            <p:nvSpPr>
              <p:cNvPr id="122" name="Rectángulo 1"/>
              <p:cNvSpPr/>
              <p:nvPr/>
            </p:nvSpPr>
            <p:spPr>
              <a:xfrm>
                <a:off x="4788021" y="4739929"/>
                <a:ext cx="25854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MX" sz="17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Servicios Personales</a:t>
                </a:r>
              </a:p>
              <a:p>
                <a:pPr lvl="0" algn="ctr"/>
                <a:r>
                  <a:rPr lang="es-MX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18,352,816,161.21</a:t>
                </a:r>
                <a:endParaRPr lang="es-MX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endParaRPr>
              </a:p>
            </p:txBody>
          </p:sp>
          <p:sp>
            <p:nvSpPr>
              <p:cNvPr id="125" name="Rectángulo 61"/>
              <p:cNvSpPr/>
              <p:nvPr/>
            </p:nvSpPr>
            <p:spPr>
              <a:xfrm rot="10800000">
                <a:off x="4841370" y="4707315"/>
                <a:ext cx="2734054" cy="711557"/>
              </a:xfrm>
              <a:prstGeom prst="rect">
                <a:avLst/>
              </a:prstGeom>
              <a:noFill/>
              <a:ln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45" name="Elipse 70"/>
              <p:cNvSpPr/>
              <p:nvPr/>
            </p:nvSpPr>
            <p:spPr>
              <a:xfrm rot="10800000">
                <a:off x="7129063" y="4600665"/>
                <a:ext cx="588984" cy="10136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7" name="Elipse 63"/>
              <p:cNvSpPr/>
              <p:nvPr/>
            </p:nvSpPr>
            <p:spPr>
              <a:xfrm rot="10800000">
                <a:off x="7188099" y="4620556"/>
                <a:ext cx="865137" cy="798317"/>
              </a:xfrm>
              <a:prstGeom prst="ellipse">
                <a:avLst/>
              </a:prstGeom>
              <a:solidFill>
                <a:srgbClr val="4F1919">
                  <a:alpha val="50000"/>
                </a:srgb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fillRef>
              <a:effect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24" name="123 CuadroTexto"/>
              <p:cNvSpPr txBox="1"/>
              <p:nvPr/>
            </p:nvSpPr>
            <p:spPr>
              <a:xfrm>
                <a:off x="7287383" y="4835049"/>
                <a:ext cx="699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>
                    <a:solidFill>
                      <a:schemeClr val="bg1">
                        <a:lumMod val="95000"/>
                      </a:schemeClr>
                    </a:solidFill>
                    <a:latin typeface="Interstate-Light" pitchFamily="2" charset="0"/>
                  </a:rPr>
                  <a:t>1000</a:t>
                </a:r>
                <a:endParaRPr lang="es-MX" b="1" dirty="0">
                  <a:solidFill>
                    <a:schemeClr val="bg1">
                      <a:lumMod val="95000"/>
                    </a:schemeClr>
                  </a:solidFill>
                  <a:latin typeface="Interstate-Light" pitchFamily="2" charset="0"/>
                </a:endParaRPr>
              </a:p>
            </p:txBody>
          </p:sp>
        </p:grpSp>
        <p:grpSp>
          <p:nvGrpSpPr>
            <p:cNvPr id="12" name="11 Grupo"/>
            <p:cNvGrpSpPr/>
            <p:nvPr/>
          </p:nvGrpSpPr>
          <p:grpSpPr>
            <a:xfrm>
              <a:off x="35496" y="2708920"/>
              <a:ext cx="3184080" cy="892289"/>
              <a:chOff x="91776" y="3832855"/>
              <a:chExt cx="3184080" cy="892289"/>
            </a:xfrm>
          </p:grpSpPr>
          <p:sp>
            <p:nvSpPr>
              <p:cNvPr id="128" name="Rectángulo 43"/>
              <p:cNvSpPr/>
              <p:nvPr/>
            </p:nvSpPr>
            <p:spPr>
              <a:xfrm>
                <a:off x="716389" y="3935002"/>
                <a:ext cx="2559467" cy="718134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2" name="Rectángulo 1"/>
              <p:cNvSpPr/>
              <p:nvPr/>
            </p:nvSpPr>
            <p:spPr>
              <a:xfrm>
                <a:off x="971969" y="3987495"/>
                <a:ext cx="2203137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MX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Inversión Pública</a:t>
                </a:r>
              </a:p>
              <a:p>
                <a:pPr lvl="0" algn="ctr"/>
                <a:r>
                  <a:rPr lang="es-MX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4,545,453,509.35</a:t>
                </a:r>
                <a:endParaRPr lang="es-MX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endParaRPr>
              </a:p>
            </p:txBody>
          </p:sp>
          <p:sp>
            <p:nvSpPr>
              <p:cNvPr id="83" name="Elipse 74"/>
              <p:cNvSpPr/>
              <p:nvPr/>
            </p:nvSpPr>
            <p:spPr>
              <a:xfrm>
                <a:off x="467544" y="3870380"/>
                <a:ext cx="555454" cy="8547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0" name="Elipse 45"/>
              <p:cNvSpPr/>
              <p:nvPr/>
            </p:nvSpPr>
            <p:spPr>
              <a:xfrm>
                <a:off x="91776" y="3832855"/>
                <a:ext cx="942248" cy="8876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50000"/>
                </a:schemeClr>
              </a:solidFill>
              <a:ln>
                <a:noFill/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fillRef>
              <a:effect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98" name="97 CuadroTexto"/>
              <p:cNvSpPr txBox="1"/>
              <p:nvPr/>
            </p:nvSpPr>
            <p:spPr>
              <a:xfrm>
                <a:off x="147687" y="4071557"/>
                <a:ext cx="768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>
                    <a:solidFill>
                      <a:schemeClr val="bg1">
                        <a:lumMod val="50000"/>
                      </a:schemeClr>
                    </a:solidFill>
                    <a:latin typeface="Interstate-Light" pitchFamily="2" charset="0"/>
                  </a:rPr>
                  <a:t>6000</a:t>
                </a:r>
                <a:endParaRPr lang="es-MX" b="1" dirty="0">
                  <a:solidFill>
                    <a:schemeClr val="bg1">
                      <a:lumMod val="50000"/>
                    </a:schemeClr>
                  </a:solidFill>
                  <a:latin typeface="Interstate-Light" pitchFamily="2" charset="0"/>
                </a:endParaRPr>
              </a:p>
            </p:txBody>
          </p:sp>
        </p:grpSp>
        <p:grpSp>
          <p:nvGrpSpPr>
            <p:cNvPr id="14" name="13 Grupo"/>
            <p:cNvGrpSpPr/>
            <p:nvPr/>
          </p:nvGrpSpPr>
          <p:grpSpPr>
            <a:xfrm>
              <a:off x="3151454" y="5480145"/>
              <a:ext cx="3292754" cy="1117207"/>
              <a:chOff x="2719406" y="5552153"/>
              <a:chExt cx="3292754" cy="1117207"/>
            </a:xfrm>
          </p:grpSpPr>
          <p:sp>
            <p:nvSpPr>
              <p:cNvPr id="103" name="Rectángulo 1"/>
              <p:cNvSpPr/>
              <p:nvPr/>
            </p:nvSpPr>
            <p:spPr>
              <a:xfrm>
                <a:off x="2719406" y="5805264"/>
                <a:ext cx="28607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MX" sz="17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Deuda Pública</a:t>
                </a:r>
              </a:p>
              <a:p>
                <a:pPr lvl="0" algn="ctr"/>
                <a:r>
                  <a:rPr lang="es-MX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state-Light" pitchFamily="2" charset="0"/>
                    <a:ea typeface="Segoe UI Emoji" panose="020B0502040204020203" pitchFamily="34" charset="0"/>
                  </a:rPr>
                  <a:t>4,055,772,477.92</a:t>
                </a:r>
                <a:endParaRPr lang="es-MX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endParaRPr>
              </a:p>
            </p:txBody>
          </p:sp>
          <p:sp>
            <p:nvSpPr>
              <p:cNvPr id="106" name="Rectángulo 61"/>
              <p:cNvSpPr/>
              <p:nvPr/>
            </p:nvSpPr>
            <p:spPr>
              <a:xfrm rot="10800000">
                <a:off x="2909740" y="5733255"/>
                <a:ext cx="2670371" cy="738189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29" name="Elipse 44"/>
              <p:cNvSpPr/>
              <p:nvPr/>
            </p:nvSpPr>
            <p:spPr>
              <a:xfrm>
                <a:off x="5084371" y="5552153"/>
                <a:ext cx="652356" cy="11172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08" name="Elipse 63"/>
              <p:cNvSpPr/>
              <p:nvPr/>
            </p:nvSpPr>
            <p:spPr>
              <a:xfrm rot="10800000">
                <a:off x="5087000" y="5577725"/>
                <a:ext cx="925160" cy="923615"/>
              </a:xfrm>
              <a:prstGeom prst="ellipse">
                <a:avLst/>
              </a:prstGeom>
              <a:solidFill>
                <a:schemeClr val="accent5">
                  <a:alpha val="5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fillRef>
              <a:effect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05" name="104 CuadroTexto"/>
              <p:cNvSpPr txBox="1"/>
              <p:nvPr/>
            </p:nvSpPr>
            <p:spPr>
              <a:xfrm>
                <a:off x="5207107" y="5867127"/>
                <a:ext cx="768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>
                    <a:solidFill>
                      <a:schemeClr val="bg1">
                        <a:lumMod val="95000"/>
                      </a:schemeClr>
                    </a:solidFill>
                    <a:latin typeface="Interstate-Light" pitchFamily="2" charset="0"/>
                  </a:rPr>
                  <a:t>9000</a:t>
                </a:r>
                <a:endParaRPr lang="es-MX" b="1" dirty="0">
                  <a:solidFill>
                    <a:schemeClr val="bg1">
                      <a:lumMod val="95000"/>
                    </a:schemeClr>
                  </a:solidFill>
                  <a:latin typeface="Interstate-Light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49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/>
          <a:stretch/>
        </p:blipFill>
        <p:spPr bwMode="auto">
          <a:xfrm>
            <a:off x="107504" y="4001333"/>
            <a:ext cx="3888432" cy="28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4971" y="1417666"/>
            <a:ext cx="5946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>
                <a:latin typeface="Interstate-Light" pitchFamily="2" charset="0"/>
              </a:rPr>
              <a:t>Para proveer bienes y servicios a la población</a:t>
            </a:r>
            <a:endParaRPr lang="es-MX" sz="2200" dirty="0">
              <a:latin typeface="Interstate-Light" pitchFamily="2" charset="0"/>
            </a:endParaRPr>
          </a:p>
        </p:txBody>
      </p:sp>
      <p:sp>
        <p:nvSpPr>
          <p:cNvPr id="37" name="Disco magnético 2"/>
          <p:cNvSpPr/>
          <p:nvPr/>
        </p:nvSpPr>
        <p:spPr>
          <a:xfrm>
            <a:off x="329823" y="2708920"/>
            <a:ext cx="3018041" cy="1099592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" name="Rectángulo 35"/>
          <p:cNvSpPr/>
          <p:nvPr/>
        </p:nvSpPr>
        <p:spPr>
          <a:xfrm>
            <a:off x="329822" y="3258716"/>
            <a:ext cx="28740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200" dirty="0" smtClean="0">
                <a:solidFill>
                  <a:schemeClr val="tx2">
                    <a:lumMod val="50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Desarrollo Social</a:t>
            </a:r>
            <a:endParaRPr lang="es-MX" sz="2200" dirty="0">
              <a:solidFill>
                <a:schemeClr val="tx2">
                  <a:lumMod val="50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39" name="Rectángulo 46"/>
          <p:cNvSpPr/>
          <p:nvPr/>
        </p:nvSpPr>
        <p:spPr>
          <a:xfrm>
            <a:off x="753286" y="2727827"/>
            <a:ext cx="202709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Interstate-Light" pitchFamily="2" charset="0"/>
              </a:rPr>
              <a:t>24,769,293,195.30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Interstate-Light" pitchFamily="2" charset="0"/>
            </a:endParaRPr>
          </a:p>
        </p:txBody>
      </p:sp>
      <p:sp>
        <p:nvSpPr>
          <p:cNvPr id="40" name="Disco magnético 2"/>
          <p:cNvSpPr/>
          <p:nvPr/>
        </p:nvSpPr>
        <p:spPr>
          <a:xfrm>
            <a:off x="3522935" y="1969867"/>
            <a:ext cx="3018041" cy="1099592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Rectángulo 60"/>
          <p:cNvSpPr/>
          <p:nvPr/>
        </p:nvSpPr>
        <p:spPr>
          <a:xfrm>
            <a:off x="3347864" y="2276872"/>
            <a:ext cx="3372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dirty="0" smtClean="0">
                <a:solidFill>
                  <a:schemeClr val="tx2">
                    <a:lumMod val="50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Gobierno</a:t>
            </a:r>
            <a:endParaRPr lang="es-MX" sz="1600" dirty="0" smtClean="0">
              <a:solidFill>
                <a:schemeClr val="tx2">
                  <a:lumMod val="50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  <a:p>
            <a:pPr lvl="0" algn="ctr"/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(Legislativo, Ejecutivo y Judicial)</a:t>
            </a:r>
            <a:endParaRPr lang="es-MX" sz="1600" dirty="0">
              <a:solidFill>
                <a:schemeClr val="tx2">
                  <a:lumMod val="50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42" name="Rectángulo 39"/>
          <p:cNvSpPr/>
          <p:nvPr/>
        </p:nvSpPr>
        <p:spPr>
          <a:xfrm>
            <a:off x="4277347" y="1969867"/>
            <a:ext cx="18197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Interstate-Light" pitchFamily="2" charset="0"/>
              </a:rPr>
              <a:t>7,151,205,287.24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Interstate-Light" pitchFamily="2" charset="0"/>
            </a:endParaRPr>
          </a:p>
        </p:txBody>
      </p:sp>
      <p:sp>
        <p:nvSpPr>
          <p:cNvPr id="43" name="Disco magnético 2"/>
          <p:cNvSpPr/>
          <p:nvPr/>
        </p:nvSpPr>
        <p:spPr>
          <a:xfrm>
            <a:off x="5943299" y="3130967"/>
            <a:ext cx="3018041" cy="1099592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4" name="Rectángulo 59"/>
          <p:cNvSpPr/>
          <p:nvPr/>
        </p:nvSpPr>
        <p:spPr>
          <a:xfrm>
            <a:off x="5943299" y="3450681"/>
            <a:ext cx="3018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 smtClean="0">
                <a:latin typeface="Interstate-Light" pitchFamily="2" charset="0"/>
                <a:ea typeface="Segoe UI Emoji" panose="020B0502040204020203" pitchFamily="34" charset="0"/>
              </a:rPr>
              <a:t>Participaciones y Aportaciones Municipales</a:t>
            </a:r>
            <a:endParaRPr lang="es-MX" dirty="0"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45" name="Rectángulo 57"/>
          <p:cNvSpPr/>
          <p:nvPr/>
        </p:nvSpPr>
        <p:spPr>
          <a:xfrm>
            <a:off x="6446499" y="3132527"/>
            <a:ext cx="201164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Interstate-Light" pitchFamily="2" charset="0"/>
              </a:rPr>
              <a:t>6,544,575,975.52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Interstate-Light" pitchFamily="2" charset="0"/>
            </a:endParaRPr>
          </a:p>
        </p:txBody>
      </p:sp>
      <p:sp>
        <p:nvSpPr>
          <p:cNvPr id="46" name="Disco magnético 2"/>
          <p:cNvSpPr/>
          <p:nvPr/>
        </p:nvSpPr>
        <p:spPr>
          <a:xfrm>
            <a:off x="2768326" y="3985592"/>
            <a:ext cx="3018041" cy="109959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7" name="Rectángulo 36"/>
          <p:cNvSpPr/>
          <p:nvPr/>
        </p:nvSpPr>
        <p:spPr>
          <a:xfrm>
            <a:off x="2706039" y="4426606"/>
            <a:ext cx="31621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200" dirty="0" smtClean="0">
                <a:latin typeface="Interstate-Light" pitchFamily="2" charset="0"/>
                <a:ea typeface="Segoe UI Emoji" panose="020B0502040204020203" pitchFamily="34" charset="0"/>
              </a:rPr>
              <a:t>Desarrollo Económico</a:t>
            </a:r>
            <a:endParaRPr lang="es-MX" sz="2200" dirty="0"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48" name="Rectángulo 3"/>
          <p:cNvSpPr/>
          <p:nvPr/>
        </p:nvSpPr>
        <p:spPr>
          <a:xfrm>
            <a:off x="3203847" y="4023472"/>
            <a:ext cx="19800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Interstate-Light" pitchFamily="2" charset="0"/>
              </a:rPr>
              <a:t>5,180,704,469.02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Interstate-Light" pitchFamily="2" charset="0"/>
            </a:endParaRPr>
          </a:p>
        </p:txBody>
      </p:sp>
      <p:sp>
        <p:nvSpPr>
          <p:cNvPr id="49" name="Disco magnético 2"/>
          <p:cNvSpPr/>
          <p:nvPr/>
        </p:nvSpPr>
        <p:spPr>
          <a:xfrm>
            <a:off x="4193861" y="5437375"/>
            <a:ext cx="3018041" cy="1099592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0" name="Rectángulo 61"/>
          <p:cNvSpPr/>
          <p:nvPr/>
        </p:nvSpPr>
        <p:spPr>
          <a:xfrm>
            <a:off x="4227446" y="5943901"/>
            <a:ext cx="26698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200" dirty="0" smtClean="0">
                <a:latin typeface="Interstate-Light" pitchFamily="2" charset="0"/>
                <a:ea typeface="Segoe UI Emoji" panose="020B0502040204020203" pitchFamily="34" charset="0"/>
              </a:rPr>
              <a:t>Otros</a:t>
            </a:r>
            <a:endParaRPr lang="es-MX" sz="2200" dirty="0"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51" name="Rectángulo 58"/>
          <p:cNvSpPr/>
          <p:nvPr/>
        </p:nvSpPr>
        <p:spPr>
          <a:xfrm>
            <a:off x="4712866" y="5463632"/>
            <a:ext cx="19800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Interstate-Light" pitchFamily="2" charset="0"/>
              </a:rPr>
              <a:t>4,055,772,477.92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Interstate-Light" pitchFamily="2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2051721" y="809122"/>
            <a:ext cx="6798586" cy="720079"/>
            <a:chOff x="2051721" y="809122"/>
            <a:chExt cx="6798586" cy="720079"/>
          </a:xfrm>
        </p:grpSpPr>
        <p:grpSp>
          <p:nvGrpSpPr>
            <p:cNvPr id="19" name="18 Grupo"/>
            <p:cNvGrpSpPr/>
            <p:nvPr/>
          </p:nvGrpSpPr>
          <p:grpSpPr>
            <a:xfrm>
              <a:off x="2051721" y="809122"/>
              <a:ext cx="6798586" cy="720079"/>
              <a:chOff x="-180529" y="2372671"/>
              <a:chExt cx="5563741" cy="720079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6581" b="91534" l="47923" r="6581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97" t="35554" r="32717" b="6536"/>
              <a:stretch/>
            </p:blipFill>
            <p:spPr bwMode="auto">
              <a:xfrm rot="5400000">
                <a:off x="2241302" y="-49160"/>
                <a:ext cx="720079" cy="55637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24 CuadroTexto"/>
              <p:cNvSpPr txBox="1"/>
              <p:nvPr/>
            </p:nvSpPr>
            <p:spPr>
              <a:xfrm>
                <a:off x="-28692" y="2464821"/>
                <a:ext cx="48815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lang="es-MX" sz="2400" dirty="0" smtClean="0">
                    <a:latin typeface="Comic Sans MS" pitchFamily="66" charset="0"/>
                  </a:rPr>
                  <a:t>¿Para qué se gasta?</a:t>
                </a:r>
                <a:endParaRPr lang="es-MX" sz="2400" dirty="0">
                  <a:latin typeface="Comic Sans MS" pitchFamily="66" charset="0"/>
                </a:endParaRPr>
              </a:p>
            </p:txBody>
          </p:sp>
        </p:grpSp>
        <p:sp>
          <p:nvSpPr>
            <p:cNvPr id="24" name="23 CuadroTexto"/>
            <p:cNvSpPr txBox="1"/>
            <p:nvPr/>
          </p:nvSpPr>
          <p:spPr>
            <a:xfrm>
              <a:off x="7207037" y="1150197"/>
              <a:ext cx="670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b="1" dirty="0" smtClean="0">
                  <a:latin typeface="Interstate-Light" pitchFamily="2" charset="0"/>
                </a:rPr>
                <a:t>(PESOS)</a:t>
              </a:r>
              <a:endParaRPr lang="es-MX" sz="1000" b="1" dirty="0">
                <a:latin typeface="Interstate-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7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inta perforada"/>
          <p:cNvSpPr/>
          <p:nvPr/>
        </p:nvSpPr>
        <p:spPr>
          <a:xfrm>
            <a:off x="107504" y="836712"/>
            <a:ext cx="4464496" cy="4392488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 smtClean="0">
                <a:solidFill>
                  <a:schemeClr val="tx1"/>
                </a:solidFill>
                <a:latin typeface="Interstate-Light" pitchFamily="2" charset="0"/>
              </a:rPr>
              <a:t>En conclusión, es importante tener en cuenta que la población y sus demandas de servicios crecen a un ritmo acelerado, lo que hace que el Gobierno del Estado a través de sus dependencias acuerden alternativas de atención a la ciudadanía.</a:t>
            </a:r>
            <a:endParaRPr lang="es-MX" sz="2100" dirty="0">
              <a:solidFill>
                <a:schemeClr val="tx1"/>
              </a:solidFill>
              <a:latin typeface="Interstate-Light" pitchFamily="2" charset="0"/>
            </a:endParaRPr>
          </a:p>
        </p:txBody>
      </p:sp>
      <p:sp>
        <p:nvSpPr>
          <p:cNvPr id="5" name="4 Llamada rectangular redondeada"/>
          <p:cNvSpPr/>
          <p:nvPr/>
        </p:nvSpPr>
        <p:spPr>
          <a:xfrm>
            <a:off x="4915161" y="692696"/>
            <a:ext cx="4121335" cy="3312368"/>
          </a:xfrm>
          <a:prstGeom prst="wedgeRoundRectCallout">
            <a:avLst>
              <a:gd name="adj1" fmla="val -49987"/>
              <a:gd name="adj2" fmla="val 736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 dirty="0" smtClean="0">
              <a:solidFill>
                <a:schemeClr val="tx1"/>
              </a:solidFill>
              <a:latin typeface="Interstate-Light" pitchFamily="2" charset="0"/>
            </a:endParaRPr>
          </a:p>
          <a:p>
            <a:pPr algn="ctr"/>
            <a:r>
              <a:rPr lang="es-MX" sz="1900" dirty="0" smtClean="0">
                <a:solidFill>
                  <a:schemeClr val="tx1"/>
                </a:solidFill>
                <a:latin typeface="Interstate-Light" pitchFamily="2" charset="0"/>
              </a:rPr>
              <a:t>Atendiendo </a:t>
            </a:r>
            <a:r>
              <a:rPr lang="es-MX" sz="1900" dirty="0" smtClean="0">
                <a:solidFill>
                  <a:schemeClr val="tx1"/>
                </a:solidFill>
                <a:latin typeface="Interstate-Light" pitchFamily="2" charset="0"/>
              </a:rPr>
              <a:t>la política del Gobierno del Estado, referente a la inclusión de la ciudadanía en los quehaceres gubernamentales; los ciudadanos pueden utilizar nuestras diferentes formas de comunicación, haciéndoles saber consistencias e inconsistencias en la aplicación de las políticas públicas.</a:t>
            </a:r>
            <a:endParaRPr lang="es-MX" sz="1900" dirty="0">
              <a:solidFill>
                <a:schemeClr val="tx1"/>
              </a:solidFill>
              <a:latin typeface="Interstate-Light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0" r="91818">
                        <a14:foregroundMark x1="25000" y1="5455" x2="20455" y2="53636"/>
                        <a14:foregroundMark x1="30909" y1="24091" x2="40455" y2="26818"/>
                        <a14:foregroundMark x1="41818" y1="26818" x2="47273" y2="28636"/>
                        <a14:foregroundMark x1="47273" y1="28636" x2="54091" y2="28182"/>
                        <a14:foregroundMark x1="54091" y1="28182" x2="59091" y2="14091"/>
                        <a14:foregroundMark x1="20455" y1="62273" x2="24545" y2="75455"/>
                        <a14:foregroundMark x1="30000" y1="57273" x2="28636" y2="80909"/>
                        <a14:foregroundMark x1="28636" y1="80455" x2="28636" y2="80455"/>
                        <a14:foregroundMark x1="65000" y1="77273" x2="80909" y2="82273"/>
                        <a14:foregroundMark x1="80909" y1="82273" x2="80909" y2="82273"/>
                        <a14:foregroundMark x1="28636" y1="25000" x2="59545" y2="28182"/>
                        <a14:foregroundMark x1="30455" y1="26818" x2="38636" y2="30455"/>
                        <a14:foregroundMark x1="42273" y1="30455" x2="46818" y2="31364"/>
                        <a14:foregroundMark x1="51818" y1="31364" x2="51818" y2="31364"/>
                        <a14:foregroundMark x1="51818" y1="31364" x2="51818" y2="31364"/>
                        <a14:foregroundMark x1="69545" y1="71818" x2="68636" y2="52273"/>
                        <a14:foregroundMark x1="68636" y1="52273" x2="70455" y2="30455"/>
                        <a14:foregroundMark x1="70000" y1="30000" x2="63636" y2="34091"/>
                        <a14:backgroundMark x1="23182" y1="83636" x2="90000" y2="8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2873694" cy="256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7" b="93867" l="10000" r="94667">
                        <a14:foregroundMark x1="21000" y1="77600" x2="75000" y2="71467"/>
                        <a14:foregroundMark x1="75333" y1="71467" x2="85667" y2="79467"/>
                        <a14:foregroundMark x1="85667" y1="79467" x2="70667" y2="88533"/>
                        <a14:foregroundMark x1="70667" y1="88533" x2="19000" y2="89600"/>
                        <a14:foregroundMark x1="54667" y1="4267" x2="64667" y2="800"/>
                        <a14:foregroundMark x1="61333" y1="1867" x2="74000" y2="11733"/>
                        <a14:foregroundMark x1="74000" y1="11733" x2="74000" y2="11733"/>
                        <a14:foregroundMark x1="59000" y1="41867" x2="48000" y2="47200"/>
                        <a14:backgroundMark x1="66000" y1="1600" x2="54667" y2="1333"/>
                        <a14:backgroundMark x1="64000" y1="1067" x2="61333" y2="1067"/>
                        <a14:backgroundMark x1="68000" y1="1067" x2="60000" y2="1067"/>
                        <a14:backgroundMark x1="60000" y1="1067" x2="60000" y2="1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9" r="6246" b="8388"/>
          <a:stretch/>
        </p:blipFill>
        <p:spPr bwMode="auto">
          <a:xfrm flipH="1">
            <a:off x="3923928" y="4835128"/>
            <a:ext cx="1512168" cy="201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3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1" r="3662"/>
          <a:stretch/>
        </p:blipFill>
        <p:spPr bwMode="auto">
          <a:xfrm>
            <a:off x="3525221" y="3182158"/>
            <a:ext cx="2702963" cy="372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80402"/>
            <a:ext cx="2800251" cy="2483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4" y="3549513"/>
            <a:ext cx="3274572" cy="2831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2" b="15918"/>
          <a:stretch/>
        </p:blipFill>
        <p:spPr bwMode="auto">
          <a:xfrm>
            <a:off x="6855491" y="1069405"/>
            <a:ext cx="2036579" cy="171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5 CuadroTexto"/>
          <p:cNvSpPr txBox="1"/>
          <p:nvPr/>
        </p:nvSpPr>
        <p:spPr>
          <a:xfrm>
            <a:off x="107504" y="836712"/>
            <a:ext cx="877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Los principales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enlaces web a los que puedes accesar e informarte más de las acciones que se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realizan son:</a:t>
            </a:r>
            <a:endParaRPr lang="es-MX" sz="2400" dirty="0">
              <a:latin typeface="Interstate-Light" pitchFamily="2" charset="0"/>
              <a:cs typeface="Segoe UI" pitchFamily="34" charset="0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457135" y="1650866"/>
            <a:ext cx="5930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u="sng" dirty="0" smtClean="0"/>
              <a:t>htttp://coahuila.gob.mx</a:t>
            </a:r>
            <a:endParaRPr lang="es-MX" sz="3000" u="sng" dirty="0"/>
          </a:p>
        </p:txBody>
      </p:sp>
      <p:sp>
        <p:nvSpPr>
          <p:cNvPr id="15" name="TextBox 29"/>
          <p:cNvSpPr txBox="1"/>
          <p:nvPr/>
        </p:nvSpPr>
        <p:spPr>
          <a:xfrm>
            <a:off x="194951" y="2124145"/>
            <a:ext cx="6660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u="sng" dirty="0" smtClean="0"/>
              <a:t>htttp://coahuilatodotransparente.gob.mx</a:t>
            </a:r>
            <a:endParaRPr lang="es-MX" sz="3000" u="sng" dirty="0"/>
          </a:p>
        </p:txBody>
      </p:sp>
      <p:sp>
        <p:nvSpPr>
          <p:cNvPr id="16" name="Rectangle 4"/>
          <p:cNvSpPr/>
          <p:nvPr/>
        </p:nvSpPr>
        <p:spPr>
          <a:xfrm>
            <a:off x="179512" y="2564904"/>
            <a:ext cx="8683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También puedes acudir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personalmente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a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las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oficinas que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integran los tres niveles de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Gobierno.</a:t>
            </a:r>
            <a:endParaRPr lang="es-MX" sz="2400" dirty="0">
              <a:latin typeface="Interstate-Light" pitchFamily="2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3533732" y="5568909"/>
            <a:ext cx="1547664" cy="12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43702" y="815792"/>
            <a:ext cx="4262650" cy="885016"/>
            <a:chOff x="-4702178" y="8724995"/>
            <a:chExt cx="4262650" cy="885016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94" b="2659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6" t="4913" r="15349" b="73113"/>
            <a:stretch/>
          </p:blipFill>
          <p:spPr bwMode="auto">
            <a:xfrm>
              <a:off x="-4467899" y="8724995"/>
              <a:ext cx="3573939" cy="885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-4702178" y="8905465"/>
              <a:ext cx="4262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Disciplina Financiera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sp>
        <p:nvSpPr>
          <p:cNvPr id="5" name="4 Rectángulo redondeado"/>
          <p:cNvSpPr/>
          <p:nvPr/>
        </p:nvSpPr>
        <p:spPr>
          <a:xfrm>
            <a:off x="4499992" y="815792"/>
            <a:ext cx="4536504" cy="517458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El Gobierno del Estado,   reafirma la </a:t>
            </a:r>
            <a:r>
              <a:rPr lang="es-ES_tradnl" sz="2150" dirty="0" smtClean="0">
                <a:latin typeface="Interstate-Light" pitchFamily="2" charset="0"/>
                <a:cs typeface="Segoe UI" pitchFamily="34" charset="0"/>
              </a:rPr>
              <a:t>responsabilidad </a:t>
            </a:r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hacendaria para el manejo sustentable de sus finanzas públicas</a:t>
            </a:r>
            <a:r>
              <a:rPr lang="es-ES_tradnl" sz="2150" dirty="0" smtClean="0">
                <a:latin typeface="Interstate-Light" pitchFamily="2" charset="0"/>
                <a:cs typeface="Segoe UI" pitchFamily="34" charset="0"/>
              </a:rPr>
              <a:t>.</a:t>
            </a:r>
          </a:p>
          <a:p>
            <a:pPr algn="ctr"/>
            <a:endParaRPr lang="es-ES_tradnl" sz="2150" dirty="0">
              <a:latin typeface="Interstate-Light" pitchFamily="2" charset="0"/>
              <a:cs typeface="Segoe UI" pitchFamily="34" charset="0"/>
            </a:endParaRPr>
          </a:p>
          <a:p>
            <a:pPr algn="ctr"/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El gasto total propuesto contribuye a un balance presupuestario sostenible. Además se consideran las previsiones de gasto necesario para hacer frente </a:t>
            </a:r>
          </a:p>
          <a:p>
            <a:pPr algn="ctr"/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a los compromisos y financiamientos para </a:t>
            </a:r>
          </a:p>
          <a:p>
            <a:pPr algn="ctr"/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consolidar un Fuerte Coahuila</a:t>
            </a:r>
            <a:r>
              <a:rPr lang="es-ES_tradnl" sz="2150" dirty="0" smtClean="0">
                <a:latin typeface="Interstate-Light" pitchFamily="2" charset="0"/>
                <a:cs typeface="Segoe UI" pitchFamily="34" charset="0"/>
              </a:rPr>
              <a:t>.</a:t>
            </a:r>
            <a:endParaRPr lang="es-ES_tradnl" sz="2150" dirty="0">
              <a:latin typeface="Interstate-Light" pitchFamily="2" charset="0"/>
              <a:cs typeface="Segoe U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6" b="99418" l="2228" r="99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44824"/>
            <a:ext cx="5117908" cy="436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3962515" y="5693987"/>
            <a:ext cx="1547664" cy="12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14 Grupo"/>
          <p:cNvGrpSpPr/>
          <p:nvPr/>
        </p:nvGrpSpPr>
        <p:grpSpPr>
          <a:xfrm>
            <a:off x="2027371" y="929779"/>
            <a:ext cx="3763108" cy="885016"/>
            <a:chOff x="-2856868" y="8423369"/>
            <a:chExt cx="4425358" cy="885016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94" b="2659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6" t="4913" r="15349" b="73113"/>
            <a:stretch/>
          </p:blipFill>
          <p:spPr bwMode="auto">
            <a:xfrm>
              <a:off x="-2856868" y="8423369"/>
              <a:ext cx="4425358" cy="885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16 CuadroTexto"/>
            <p:cNvSpPr txBox="1"/>
            <p:nvPr/>
          </p:nvSpPr>
          <p:spPr>
            <a:xfrm>
              <a:off x="-2694160" y="8622131"/>
              <a:ext cx="4262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Disciplina Financiera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07504" y="1947604"/>
            <a:ext cx="5908425" cy="3785652"/>
            <a:chOff x="8442176" y="980728"/>
            <a:chExt cx="5908425" cy="3785652"/>
          </a:xfrm>
        </p:grpSpPr>
        <p:sp>
          <p:nvSpPr>
            <p:cNvPr id="4" name="3 Paralelogramo"/>
            <p:cNvSpPr/>
            <p:nvPr/>
          </p:nvSpPr>
          <p:spPr>
            <a:xfrm>
              <a:off x="8442176" y="1340768"/>
              <a:ext cx="5908425" cy="3246817"/>
            </a:xfrm>
            <a:prstGeom prst="parallelogram">
              <a:avLst/>
            </a:prstGeom>
            <a:solidFill>
              <a:srgbClr val="BC474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 dirty="0">
                <a:latin typeface="Interstate-Light" pitchFamily="2" charset="0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9036496" y="980728"/>
              <a:ext cx="4773221" cy="37856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r>
                <a:rPr lang="es-ES_tradnl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El </a:t>
              </a:r>
              <a:r>
                <a:rPr lang="es-ES_tradnl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Congreso de la Unión aprobó en abril del 2016 la </a:t>
              </a:r>
              <a:r>
                <a:rPr lang="es-ES_tradnl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Ley de </a:t>
              </a:r>
              <a:r>
                <a:rPr lang="es-ES_tradnl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Disciplina Financiera para regular y controlar el endeudamiento de las entidades federativas y de los </a:t>
              </a:r>
              <a:r>
                <a:rPr lang="es-ES_tradnl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municipios, cuyo objetivo es transparentar, mediante reglas específicas la disciplina financiera, y la contratación de deuda.</a:t>
              </a:r>
              <a:endParaRPr lang="es-ES_tradnl" sz="24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24" b="898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7112" r="17542" b="17030"/>
          <a:stretch/>
        </p:blipFill>
        <p:spPr bwMode="auto">
          <a:xfrm>
            <a:off x="5395616" y="2060848"/>
            <a:ext cx="3744416" cy="368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0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596336" y="5557329"/>
            <a:ext cx="1547664" cy="12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70041" y="2012085"/>
            <a:ext cx="3600399" cy="4239515"/>
            <a:chOff x="4736346" y="1700808"/>
            <a:chExt cx="4156133" cy="4624399"/>
          </a:xfrm>
        </p:grpSpPr>
        <p:grpSp>
          <p:nvGrpSpPr>
            <p:cNvPr id="17" name="16 Grupo"/>
            <p:cNvGrpSpPr/>
            <p:nvPr/>
          </p:nvGrpSpPr>
          <p:grpSpPr>
            <a:xfrm>
              <a:off x="4736346" y="1700808"/>
              <a:ext cx="4156133" cy="3600400"/>
              <a:chOff x="4556467" y="1916833"/>
              <a:chExt cx="4624046" cy="3607772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282" b="97183" l="2473" r="98077">
                            <a14:foregroundMark x1="14286" y1="20070" x2="28297" y2="31690"/>
                            <a14:foregroundMark x1="12912" y1="20775" x2="11264" y2="85915"/>
                            <a14:foregroundMark x1="14560" y1="46831" x2="26374" y2="83803"/>
                            <a14:foregroundMark x1="19231" y1="50352" x2="30220" y2="36268"/>
                            <a14:foregroundMark x1="25824" y1="33451" x2="43132" y2="12676"/>
                            <a14:foregroundMark x1="30220" y1="15845" x2="48352" y2="24296"/>
                            <a14:foregroundMark x1="33516" y1="25704" x2="33516" y2="25704"/>
                            <a14:foregroundMark x1="33242" y1="27465" x2="35989" y2="41197"/>
                            <a14:foregroundMark x1="42857" y1="29225" x2="48626" y2="29225"/>
                            <a14:foregroundMark x1="48626" y1="29225" x2="48626" y2="29225"/>
                            <a14:foregroundMark x1="16484" y1="19366" x2="29670" y2="14085"/>
                            <a14:foregroundMark x1="10165" y1="18662" x2="14835" y2="13732"/>
                            <a14:foregroundMark x1="14835" y1="13732" x2="14835" y2="13732"/>
                            <a14:foregroundMark x1="14835" y1="13732" x2="18407" y2="13732"/>
                            <a14:foregroundMark x1="6868" y1="20423" x2="10165" y2="12324"/>
                            <a14:foregroundMark x1="10165" y1="12324" x2="16484" y2="8803"/>
                            <a14:foregroundMark x1="16484" y1="8803" x2="30495" y2="12324"/>
                            <a14:foregroundMark x1="30495" y1="12324" x2="44505" y2="10563"/>
                            <a14:foregroundMark x1="14011" y1="91197" x2="11264" y2="82394"/>
                            <a14:foregroundMark x1="7143" y1="94366" x2="98077" y2="92606"/>
                            <a14:foregroundMark x1="24451" y1="85915" x2="30769" y2="89437"/>
                            <a14:foregroundMark x1="51648" y1="28521" x2="36813" y2="47887"/>
                            <a14:foregroundMark x1="36813" y1="47887" x2="5769" y2="47183"/>
                            <a14:foregroundMark x1="45330" y1="21831" x2="45330" y2="21831"/>
                            <a14:foregroundMark x1="45330" y1="21831" x2="53297" y2="22887"/>
                            <a14:foregroundMark x1="53297" y1="22887" x2="53297" y2="22887"/>
                            <a14:foregroundMark x1="67582" y1="94366" x2="95330" y2="947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467" y="1916833"/>
                <a:ext cx="4624046" cy="36077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" name="8 Grupo"/>
              <p:cNvGrpSpPr/>
              <p:nvPr/>
            </p:nvGrpSpPr>
            <p:grpSpPr>
              <a:xfrm>
                <a:off x="5550325" y="2494790"/>
                <a:ext cx="2960630" cy="1379891"/>
                <a:chOff x="5550325" y="2494790"/>
                <a:chExt cx="2960630" cy="1379891"/>
              </a:xfrm>
            </p:grpSpPr>
            <p:sp>
              <p:nvSpPr>
                <p:cNvPr id="4" name="3 CuadroTexto"/>
                <p:cNvSpPr txBox="1"/>
                <p:nvPr/>
              </p:nvSpPr>
              <p:spPr>
                <a:xfrm rot="19341158">
                  <a:off x="5550325" y="2773615"/>
                  <a:ext cx="631707" cy="3700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b="1" dirty="0" smtClean="0">
                      <a:latin typeface="Agency FB" pitchFamily="34" charset="0"/>
                    </a:rPr>
                    <a:t>Plan </a:t>
                  </a:r>
                </a:p>
              </p:txBody>
            </p:sp>
            <p:sp>
              <p:nvSpPr>
                <p:cNvPr id="8" name="7 Rectángulo"/>
                <p:cNvSpPr/>
                <p:nvPr/>
              </p:nvSpPr>
              <p:spPr>
                <a:xfrm rot="19129516">
                  <a:off x="5834317" y="2494790"/>
                  <a:ext cx="802920" cy="3700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MX" b="1" dirty="0">
                      <a:latin typeface="Agency FB" pitchFamily="34" charset="0"/>
                    </a:rPr>
                    <a:t>Estatal</a:t>
                  </a:r>
                </a:p>
              </p:txBody>
            </p:sp>
            <p:sp>
              <p:nvSpPr>
                <p:cNvPr id="22" name="21 Rectángulo"/>
                <p:cNvSpPr/>
                <p:nvPr/>
              </p:nvSpPr>
              <p:spPr>
                <a:xfrm rot="1138305">
                  <a:off x="7111213" y="3505349"/>
                  <a:ext cx="13997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MX" b="1" dirty="0" smtClean="0">
                      <a:solidFill>
                        <a:srgbClr val="860000"/>
                      </a:solidFill>
                      <a:latin typeface="Agency FB" pitchFamily="34" charset="0"/>
                    </a:rPr>
                    <a:t>de Desarrollo</a:t>
                  </a:r>
                  <a:endParaRPr lang="es-MX" b="1" dirty="0">
                    <a:solidFill>
                      <a:srgbClr val="860000"/>
                    </a:solidFill>
                    <a:latin typeface="Agency FB" pitchFamily="34" charset="0"/>
                  </a:endParaRPr>
                </a:p>
              </p:txBody>
            </p:sp>
          </p:grpSp>
        </p:grpSp>
        <p:grpSp>
          <p:nvGrpSpPr>
            <p:cNvPr id="2" name="1 Grupo"/>
            <p:cNvGrpSpPr/>
            <p:nvPr/>
          </p:nvGrpSpPr>
          <p:grpSpPr>
            <a:xfrm rot="19787682">
              <a:off x="6003271" y="4729695"/>
              <a:ext cx="1800200" cy="1595512"/>
              <a:chOff x="6075044" y="4729695"/>
              <a:chExt cx="1800200" cy="1595512"/>
            </a:xfrm>
          </p:grpSpPr>
          <p:grpSp>
            <p:nvGrpSpPr>
              <p:cNvPr id="18" name="17 Grupo"/>
              <p:cNvGrpSpPr/>
              <p:nvPr/>
            </p:nvGrpSpPr>
            <p:grpSpPr>
              <a:xfrm rot="3591098">
                <a:off x="6177388" y="4627351"/>
                <a:ext cx="1595512" cy="1800200"/>
                <a:chOff x="5749032" y="5027774"/>
                <a:chExt cx="1595512" cy="1800200"/>
              </a:xfrm>
            </p:grpSpPr>
            <p:pic>
              <p:nvPicPr>
                <p:cNvPr id="2054" name="Picture 6" descr="Imagen relacionada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6463" b="92007" l="19022" r="8994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794" r="9399"/>
                <a:stretch/>
              </p:blipFill>
              <p:spPr bwMode="auto">
                <a:xfrm rot="1459323">
                  <a:off x="5749032" y="5027774"/>
                  <a:ext cx="1595512" cy="1800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25 Rectángulo"/>
                <p:cNvSpPr/>
                <p:nvPr/>
              </p:nvSpPr>
              <p:spPr>
                <a:xfrm rot="20263308">
                  <a:off x="5896669" y="5713167"/>
                  <a:ext cx="11063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MX" b="1" dirty="0" smtClean="0">
                      <a:solidFill>
                        <a:srgbClr val="860000"/>
                      </a:solidFill>
                      <a:latin typeface="Agency FB" pitchFamily="34" charset="0"/>
                    </a:rPr>
                    <a:t>Indicadores</a:t>
                  </a:r>
                  <a:endParaRPr lang="es-MX" b="1" dirty="0">
                    <a:solidFill>
                      <a:srgbClr val="860000"/>
                    </a:solidFill>
                    <a:latin typeface="Agency FB" pitchFamily="34" charset="0"/>
                  </a:endParaRPr>
                </a:p>
              </p:txBody>
            </p:sp>
          </p:grpSp>
          <p:pic>
            <p:nvPicPr>
              <p:cNvPr id="2058" name="Picture 1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521" b="91667" l="10000" r="94762">
                            <a14:foregroundMark x1="52857" y1="46354" x2="62381" y2="53125"/>
                            <a14:foregroundMark x1="74762" y1="50000" x2="77143" y2="671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54" b="6820"/>
              <a:stretch/>
            </p:blipFill>
            <p:spPr bwMode="auto">
              <a:xfrm rot="1624531">
                <a:off x="6921450" y="4925829"/>
                <a:ext cx="350629" cy="554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" name="6 Grupo"/>
          <p:cNvGrpSpPr/>
          <p:nvPr/>
        </p:nvGrpSpPr>
        <p:grpSpPr>
          <a:xfrm>
            <a:off x="3723796" y="764704"/>
            <a:ext cx="6320812" cy="5329427"/>
            <a:chOff x="175137" y="1359932"/>
            <a:chExt cx="6320812" cy="5329427"/>
          </a:xfrm>
        </p:grpSpPr>
        <p:sp>
          <p:nvSpPr>
            <p:cNvPr id="3" name="2 Elipse"/>
            <p:cNvSpPr/>
            <p:nvPr/>
          </p:nvSpPr>
          <p:spPr>
            <a:xfrm>
              <a:off x="175137" y="1359932"/>
              <a:ext cx="6320812" cy="5329427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139700" prst="cross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931521" y="2082328"/>
              <a:ext cx="4288551" cy="39857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ight"/>
                <a:lightRig rig="threePt" dir="t"/>
              </a:scene3d>
            </a:bodyPr>
            <a:lstStyle/>
            <a:p>
              <a:pPr algn="ctr"/>
              <a:r>
                <a:rPr lang="es-ES" sz="23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Las iniciativas que integran </a:t>
              </a:r>
            </a:p>
            <a:p>
              <a:pPr algn="ctr"/>
              <a:r>
                <a:rPr lang="es-ES" sz="23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el Paquete Económico para</a:t>
              </a:r>
            </a:p>
            <a:p>
              <a:pPr algn="ctr"/>
              <a:r>
                <a:rPr lang="es-ES" sz="23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el 2018 comprenden los principios, disposiciones y criterios generales establecidos en la Ley de Disciplina Financiera; además se encuentran alineadas con los objetivos, estrategias  y  metas  del Plan Estatal de Desarrollo 2017-2023. 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754902" y="810286"/>
            <a:ext cx="4262650" cy="885016"/>
            <a:chOff x="-4702178" y="8724995"/>
            <a:chExt cx="4262650" cy="885016"/>
          </a:xfrm>
        </p:grpSpPr>
        <p:pic>
          <p:nvPicPr>
            <p:cNvPr id="24" name="Picture 7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894" b="2659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6" t="4913" r="15349" b="73113"/>
            <a:stretch/>
          </p:blipFill>
          <p:spPr bwMode="auto">
            <a:xfrm>
              <a:off x="-4467899" y="8724995"/>
              <a:ext cx="3573939" cy="885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-4702178" y="8905465"/>
              <a:ext cx="4262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Disciplina Financiera</a:t>
              </a:r>
              <a:endParaRPr lang="es-MX" sz="2400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8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596336" y="5557329"/>
            <a:ext cx="1547664" cy="12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251520" y="1628800"/>
            <a:ext cx="5832648" cy="4536504"/>
            <a:chOff x="426657" y="1688071"/>
            <a:chExt cx="5832648" cy="4936716"/>
          </a:xfrm>
        </p:grpSpPr>
        <p:sp>
          <p:nvSpPr>
            <p:cNvPr id="3" name="2 Elipse"/>
            <p:cNvSpPr/>
            <p:nvPr/>
          </p:nvSpPr>
          <p:spPr>
            <a:xfrm>
              <a:off x="426657" y="1688071"/>
              <a:ext cx="5832648" cy="4936716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139700" prst="cross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146737" y="2236596"/>
              <a:ext cx="4092348" cy="33157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ight"/>
                <a:lightRig rig="threePt" dir="t"/>
              </a:scene3d>
            </a:bodyPr>
            <a:lstStyle/>
            <a:p>
              <a:pPr algn="ctr"/>
              <a:r>
                <a:rPr lang="es-ES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Aunado a esto, se elaboraron 90 indicadores asociados a los programas sectoriales y especiales, los cuales se </a:t>
              </a:r>
              <a:r>
                <a:rPr lang="es-ES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enuncian en </a:t>
              </a:r>
              <a:r>
                <a:rPr lang="es-ES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los Anexos 1 y 2 de la Exposición de Motivos del Paquete Económico </a:t>
              </a:r>
              <a:r>
                <a:rPr lang="es-ES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2018</a:t>
              </a:r>
              <a:endParaRPr lang="es-ES" sz="2400" dirty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821437" y="711860"/>
            <a:ext cx="4262650" cy="885016"/>
            <a:chOff x="-4702178" y="8724995"/>
            <a:chExt cx="4262650" cy="885016"/>
          </a:xfrm>
        </p:grpSpPr>
        <p:pic>
          <p:nvPicPr>
            <p:cNvPr id="24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94" b="2659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6" t="4913" r="15349" b="73113"/>
            <a:stretch/>
          </p:blipFill>
          <p:spPr bwMode="auto">
            <a:xfrm>
              <a:off x="-4467899" y="8724995"/>
              <a:ext cx="3573939" cy="885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-4702178" y="8905465"/>
              <a:ext cx="4262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Disciplina Financiera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00" b="97800" l="5200" r="93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3954" y="1988841"/>
            <a:ext cx="4430046" cy="407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0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dondear rectángulo de esquina diagonal"/>
          <p:cNvSpPr/>
          <p:nvPr/>
        </p:nvSpPr>
        <p:spPr>
          <a:xfrm>
            <a:off x="4017248" y="1050394"/>
            <a:ext cx="5005964" cy="4006576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Interstate-Light" pitchFamily="2" charset="0"/>
              </a:rPr>
              <a:t>El Presupuesto Ciudadano es una presentación no técnica del presupuesto </a:t>
            </a:r>
            <a:r>
              <a:rPr lang="es-MX" sz="2000" dirty="0" smtClean="0">
                <a:solidFill>
                  <a:schemeClr val="bg1"/>
                </a:solidFill>
                <a:latin typeface="Interstate-Light" pitchFamily="2" charset="0"/>
              </a:rPr>
              <a:t>del Estado, </a:t>
            </a:r>
            <a:r>
              <a:rPr lang="es-MX" sz="2000" dirty="0">
                <a:solidFill>
                  <a:schemeClr val="bg1"/>
                </a:solidFill>
                <a:latin typeface="Interstate-Light" pitchFamily="2" charset="0"/>
              </a:rPr>
              <a:t>la cual persigue posibilitar que las personas, incluyendo quienes no están familiarizados con las finanzas públicas, conozcan cómo se invierten los recursos que se obtienen </a:t>
            </a:r>
            <a:r>
              <a:rPr lang="es-MX" sz="2000" dirty="0" smtClean="0">
                <a:solidFill>
                  <a:schemeClr val="bg1"/>
                </a:solidFill>
                <a:latin typeface="Interstate-Light" pitchFamily="2" charset="0"/>
              </a:rPr>
              <a:t>por </a:t>
            </a:r>
            <a:r>
              <a:rPr lang="es-MX" sz="2000" dirty="0">
                <a:solidFill>
                  <a:schemeClr val="bg1"/>
                </a:solidFill>
                <a:latin typeface="Interstate-Light" pitchFamily="2" charset="0"/>
              </a:rPr>
              <a:t>concepto de impuestos, préstamos, donaciones, e ilustra de manera gráfica las principales perspectivas del presupuesto.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-180528" y="907464"/>
            <a:ext cx="4716016" cy="1187938"/>
            <a:chOff x="-180528" y="2109533"/>
            <a:chExt cx="4716016" cy="118793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581" b="91534" l="47923" r="65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7" t="35554" r="32717" b="6536"/>
            <a:stretch/>
          </p:blipFill>
          <p:spPr bwMode="auto">
            <a:xfrm rot="5400000">
              <a:off x="1583511" y="345494"/>
              <a:ext cx="1187938" cy="4716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28037" y="2301760"/>
              <a:ext cx="42896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¿Qué es el presupuesto ciudadano?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574"/>
            <a:ext cx="5383213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4" y="2095403"/>
            <a:ext cx="2208670" cy="22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9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581874" y="5545283"/>
            <a:ext cx="1562126" cy="130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625588" y="570844"/>
            <a:ext cx="4518412" cy="1000338"/>
            <a:chOff x="-180528" y="2109533"/>
            <a:chExt cx="4518412" cy="100033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581" b="91534" l="47923" r="65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7" t="35554" r="32717" b="6536"/>
            <a:stretch/>
          </p:blipFill>
          <p:spPr bwMode="auto">
            <a:xfrm rot="5400000">
              <a:off x="1578509" y="350496"/>
              <a:ext cx="1000338" cy="451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28037" y="2242959"/>
              <a:ext cx="39068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200" dirty="0" smtClean="0">
                  <a:latin typeface="Comic Sans MS" pitchFamily="66" charset="0"/>
                </a:rPr>
                <a:t>¿Cómo inicia el proceso de la elaboración?</a:t>
              </a:r>
              <a:endParaRPr lang="es-MX" sz="2200" dirty="0">
                <a:latin typeface="Comic Sans MS" pitchFamily="66" charset="0"/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245495" y="966316"/>
            <a:ext cx="4814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000" dirty="0">
                <a:latin typeface="Interstate-Light" pitchFamily="2" charset="0"/>
              </a:rPr>
              <a:t>Para formular el proyecto de presupuesto, es preciso </a:t>
            </a:r>
            <a:r>
              <a:rPr lang="es-GT" sz="2000" dirty="0" smtClean="0">
                <a:latin typeface="Interstate-Light" pitchFamily="2" charset="0"/>
              </a:rPr>
              <a:t>conocer:</a:t>
            </a:r>
            <a:endParaRPr lang="es-MX" sz="2000" dirty="0">
              <a:latin typeface="Interstate-Light" pitchFamily="2" charset="0"/>
            </a:endParaRPr>
          </a:p>
        </p:txBody>
      </p:sp>
      <p:sp>
        <p:nvSpPr>
          <p:cNvPr id="8" name="7 Trapecio"/>
          <p:cNvSpPr/>
          <p:nvPr/>
        </p:nvSpPr>
        <p:spPr>
          <a:xfrm>
            <a:off x="245495" y="1875499"/>
            <a:ext cx="4814888" cy="3065669"/>
          </a:xfrm>
          <a:prstGeom prst="trapezoi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846003" y="1954183"/>
            <a:ext cx="39881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bg1"/>
                </a:solidFill>
                <a:latin typeface="Interstate-Light" pitchFamily="2" charset="0"/>
              </a:rPr>
              <a:t>Cuánto </a:t>
            </a:r>
            <a:r>
              <a:rPr lang="es-GT" sz="2000" dirty="0">
                <a:solidFill>
                  <a:schemeClr val="bg1"/>
                </a:solidFill>
                <a:latin typeface="Interstate-Light" pitchFamily="2" charset="0"/>
              </a:rPr>
              <a:t>puede crecer la economía del País y por consecuencia </a:t>
            </a:r>
            <a:r>
              <a:rPr lang="es-GT" sz="2000" dirty="0" smtClean="0">
                <a:solidFill>
                  <a:schemeClr val="bg1"/>
                </a:solidFill>
                <a:latin typeface="Interstate-Light" pitchFamily="2" charset="0"/>
              </a:rPr>
              <a:t>la de </a:t>
            </a:r>
            <a:r>
              <a:rPr lang="es-GT" sz="2000" dirty="0">
                <a:solidFill>
                  <a:schemeClr val="bg1"/>
                </a:solidFill>
                <a:latin typeface="Interstate-Light" pitchFamily="2" charset="0"/>
              </a:rPr>
              <a:t>nuestro </a:t>
            </a:r>
            <a:r>
              <a:rPr lang="es-GT" sz="2000" dirty="0" smtClean="0">
                <a:solidFill>
                  <a:schemeClr val="bg1"/>
                </a:solidFill>
                <a:latin typeface="Interstate-Light" pitchFamily="2" charset="0"/>
              </a:rPr>
              <a:t>Estado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solidFill>
                <a:schemeClr val="bg1"/>
              </a:solidFill>
              <a:latin typeface="Interstate-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bg1"/>
                </a:solidFill>
                <a:latin typeface="Interstate-Light" pitchFamily="2" charset="0"/>
              </a:rPr>
              <a:t>Cuál será la </a:t>
            </a:r>
            <a:r>
              <a:rPr lang="es-GT" sz="2000" dirty="0">
                <a:solidFill>
                  <a:schemeClr val="bg1"/>
                </a:solidFill>
                <a:latin typeface="Interstate-Light" pitchFamily="2" charset="0"/>
              </a:rPr>
              <a:t>carga tributaria, es decir,  </a:t>
            </a:r>
            <a:r>
              <a:rPr lang="es-GT" sz="2000" dirty="0" smtClean="0">
                <a:solidFill>
                  <a:schemeClr val="bg1"/>
                </a:solidFill>
                <a:latin typeface="Interstate-Light" pitchFamily="2" charset="0"/>
              </a:rPr>
              <a:t>cuánto </a:t>
            </a:r>
            <a:r>
              <a:rPr lang="es-GT" sz="2000" dirty="0">
                <a:solidFill>
                  <a:schemeClr val="bg1"/>
                </a:solidFill>
                <a:latin typeface="Interstate-Light" pitchFamily="2" charset="0"/>
              </a:rPr>
              <a:t>será la aportación de los ciudadanos a través de sus </a:t>
            </a:r>
            <a:r>
              <a:rPr lang="es-GT" sz="2000" dirty="0" smtClean="0">
                <a:solidFill>
                  <a:schemeClr val="bg1"/>
                </a:solidFill>
                <a:latin typeface="Interstate-Light" pitchFamily="2" charset="0"/>
              </a:rPr>
              <a:t>impuestos.</a:t>
            </a:r>
            <a:endParaRPr lang="es-MX" sz="2000" dirty="0">
              <a:solidFill>
                <a:schemeClr val="bg1"/>
              </a:solidFill>
              <a:latin typeface="Interstate-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MX" sz="2000" dirty="0">
              <a:solidFill>
                <a:schemeClr val="bg1"/>
              </a:solidFill>
              <a:latin typeface="Interstate-Light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444" y="5236463"/>
            <a:ext cx="7730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000" dirty="0" smtClean="0">
                <a:latin typeface="Interstate-Light" pitchFamily="2" charset="0"/>
              </a:rPr>
              <a:t>El objetivo de la información, permite proyectar  la distribución de los recursos en los servicios de salud, educación, seguridad, etc. así </a:t>
            </a:r>
            <a:r>
              <a:rPr lang="es-GT" sz="2000" dirty="0">
                <a:latin typeface="Interstate-Light" pitchFamily="2" charset="0"/>
              </a:rPr>
              <a:t>como financiar programas y proyectos que las Dependencias tendrán a su cargo durante el </a:t>
            </a:r>
            <a:r>
              <a:rPr lang="es-GT" sz="2000" dirty="0" smtClean="0">
                <a:latin typeface="Interstate-Light" pitchFamily="2" charset="0"/>
              </a:rPr>
              <a:t>2018.</a:t>
            </a:r>
            <a:endParaRPr lang="es-MX" sz="2000" dirty="0">
              <a:latin typeface="Interstate-Light" pitchFamily="2" charset="0"/>
            </a:endParaRPr>
          </a:p>
        </p:txBody>
      </p:sp>
      <p:pic>
        <p:nvPicPr>
          <p:cNvPr id="22" name="Picture 4" descr="Imagen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" b="82250" l="26613" r="68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2" r="33073" b="14232"/>
          <a:stretch/>
        </p:blipFill>
        <p:spPr bwMode="auto">
          <a:xfrm>
            <a:off x="4873217" y="1473710"/>
            <a:ext cx="4091271" cy="38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4805511"/>
            <a:ext cx="1584176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668344" y="5617307"/>
            <a:ext cx="1475656" cy="122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131840" y="656886"/>
            <a:ext cx="6284510" cy="1025865"/>
            <a:chOff x="-180528" y="2003695"/>
            <a:chExt cx="5143038" cy="102586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6581" b="91534" l="47923" r="65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7" t="35554" r="32717" b="6536"/>
            <a:stretch/>
          </p:blipFill>
          <p:spPr bwMode="auto">
            <a:xfrm rot="5400000">
              <a:off x="1878058" y="-54891"/>
              <a:ext cx="1025865" cy="51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231975" y="2111513"/>
              <a:ext cx="43267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000" dirty="0" smtClean="0">
                  <a:latin typeface="Comic Sans MS" pitchFamily="66" charset="0"/>
                </a:rPr>
                <a:t>¿Quién aprueba el Presupuesto de Egresos </a:t>
              </a:r>
              <a:r>
                <a:rPr lang="es-MX" sz="2000" dirty="0">
                  <a:latin typeface="Comic Sans MS" pitchFamily="66" charset="0"/>
                </a:rPr>
                <a:t> </a:t>
              </a:r>
              <a:r>
                <a:rPr lang="es-MX" sz="2000" dirty="0" smtClean="0">
                  <a:latin typeface="Comic Sans MS" pitchFamily="66" charset="0"/>
                </a:rPr>
                <a:t>y la Ley de Ingresos?</a:t>
              </a:r>
              <a:endParaRPr lang="es-MX" sz="2000" dirty="0">
                <a:latin typeface="Comic Sans MS" pitchFamily="66" charset="0"/>
              </a:endParaRPr>
            </a:p>
          </p:txBody>
        </p:sp>
      </p:grpSp>
      <p:sp>
        <p:nvSpPr>
          <p:cNvPr id="2" name="1 Conector fuera de página"/>
          <p:cNvSpPr/>
          <p:nvPr/>
        </p:nvSpPr>
        <p:spPr>
          <a:xfrm>
            <a:off x="151420" y="1645660"/>
            <a:ext cx="3844516" cy="4951692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00" dirty="0" smtClean="0">
              <a:latin typeface="Interstate-Light" pitchFamily="2" charset="0"/>
            </a:endParaRPr>
          </a:p>
          <a:p>
            <a:pPr algn="ctr"/>
            <a:endParaRPr lang="es-MX" sz="2200" dirty="0" smtClean="0">
              <a:latin typeface="Interstate-Light" pitchFamily="2" charset="0"/>
            </a:endParaRPr>
          </a:p>
          <a:p>
            <a:pPr algn="ctr"/>
            <a:r>
              <a:rPr lang="es-MX" sz="2200" dirty="0" smtClean="0">
                <a:latin typeface="Interstate-Light" pitchFamily="2" charset="0"/>
              </a:rPr>
              <a:t>Cada año el Gobierno del Estado presenta ante el  Congreso del Estado el Paquete Económico, mismo que comprende entre otros documentos</a:t>
            </a:r>
          </a:p>
          <a:p>
            <a:pPr algn="ctr"/>
            <a:r>
              <a:rPr lang="es-MX" sz="2200" dirty="0" smtClean="0">
                <a:latin typeface="Interstate-Light" pitchFamily="2" charset="0"/>
              </a:rPr>
              <a:t>Exposición de Motivos, Ley de Ingresos, Presupuesto de Egresos, Ley de Participaciones, Ley de Hacienda y Código Fiscal.</a:t>
            </a:r>
          </a:p>
          <a:p>
            <a:pPr algn="ctr"/>
            <a:endParaRPr lang="es-MX" sz="2200" dirty="0">
              <a:latin typeface="Interstate-Light" pitchFamily="2" charset="0"/>
            </a:endParaRPr>
          </a:p>
        </p:txBody>
      </p:sp>
      <p:sp>
        <p:nvSpPr>
          <p:cNvPr id="3" name="2 Tarjeta"/>
          <p:cNvSpPr/>
          <p:nvPr/>
        </p:nvSpPr>
        <p:spPr>
          <a:xfrm>
            <a:off x="4283968" y="1682752"/>
            <a:ext cx="4638926" cy="2826368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>
                <a:latin typeface="Interstate-Light" pitchFamily="2" charset="0"/>
              </a:rPr>
              <a:t>En este </a:t>
            </a:r>
            <a:r>
              <a:rPr lang="es-MX" sz="2100" dirty="0" smtClean="0">
                <a:latin typeface="Interstate-Light" pitchFamily="2" charset="0"/>
              </a:rPr>
              <a:t>punto del proceso, </a:t>
            </a:r>
            <a:r>
              <a:rPr lang="es-MX" sz="2100" dirty="0">
                <a:latin typeface="Interstate-Light" pitchFamily="2" charset="0"/>
              </a:rPr>
              <a:t>el Congreso del </a:t>
            </a:r>
            <a:r>
              <a:rPr lang="es-MX" sz="2100" dirty="0" smtClean="0">
                <a:latin typeface="Interstate-Light" pitchFamily="2" charset="0"/>
              </a:rPr>
              <a:t>Estado </a:t>
            </a:r>
            <a:r>
              <a:rPr lang="es-MX" sz="2100" dirty="0">
                <a:latin typeface="Interstate-Light" pitchFamily="2" charset="0"/>
              </a:rPr>
              <a:t>realiza el análisis correspondiente y celebra reuniones de trabajo que </a:t>
            </a:r>
            <a:r>
              <a:rPr lang="es-MX" sz="2100" dirty="0" smtClean="0">
                <a:latin typeface="Interstate-Light" pitchFamily="2" charset="0"/>
              </a:rPr>
              <a:t>considere pertinentes; una vez consensado este proceso se aprueba y envía al Poder Ejecutivo para su publicación en el Periódico Oficial del Estado.</a:t>
            </a:r>
          </a:p>
          <a:p>
            <a:pPr algn="ctr"/>
            <a:endParaRPr lang="es-MX" sz="21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368" l="1570" r="95067">
                        <a14:foregroundMark x1="35874" y1="47684" x2="45067" y2="55858"/>
                        <a14:foregroundMark x1="6502" y1="92643" x2="87444" y2="92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36504"/>
            <a:ext cx="2897127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0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1301806" y="717589"/>
            <a:ext cx="6798586" cy="1187938"/>
            <a:chOff x="-180529" y="2109533"/>
            <a:chExt cx="5563741" cy="118793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581" b="91534" l="47923" r="65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7" t="35554" r="32717" b="6536"/>
            <a:stretch/>
          </p:blipFill>
          <p:spPr bwMode="auto">
            <a:xfrm rot="5400000">
              <a:off x="2007373" y="-78369"/>
              <a:ext cx="1187938" cy="5563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324882" y="2472668"/>
              <a:ext cx="4326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¿Qué es la Ley de Ingresos?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4211960" y="1988840"/>
            <a:ext cx="4593034" cy="32403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Interstate-Light" pitchFamily="2" charset="0"/>
                <a:cs typeface="Segoe UI" pitchFamily="34" charset="0"/>
              </a:rPr>
              <a:t>Es el documento que concentra los montos </a:t>
            </a:r>
            <a:r>
              <a:rPr lang="es-ES" sz="2400" dirty="0" smtClean="0">
                <a:latin typeface="Interstate-Light" pitchFamily="2" charset="0"/>
                <a:cs typeface="Segoe UI" pitchFamily="34" charset="0"/>
              </a:rPr>
              <a:t>y conceptos que  </a:t>
            </a:r>
            <a:r>
              <a:rPr lang="es-ES" sz="2400" dirty="0">
                <a:latin typeface="Interstate-Light" pitchFamily="2" charset="0"/>
                <a:cs typeface="Segoe UI" pitchFamily="34" charset="0"/>
              </a:rPr>
              <a:t>el Gobierno estima recibir durante el ejercicio fiscal, es decir, “ingresos tributarios”. </a:t>
            </a:r>
            <a:endParaRPr lang="es-ES" sz="2400" dirty="0" smtClean="0">
              <a:latin typeface="Interstate-Light" pitchFamily="2" charset="0"/>
              <a:cs typeface="Segoe UI" pitchFamily="34" charset="0"/>
            </a:endParaRPr>
          </a:p>
          <a:p>
            <a:pPr algn="ctr"/>
            <a:r>
              <a:rPr lang="es-ES" sz="2400" dirty="0" smtClean="0">
                <a:latin typeface="Interstate-Light" pitchFamily="2" charset="0"/>
                <a:cs typeface="Segoe UI" pitchFamily="34" charset="0"/>
              </a:rPr>
              <a:t>Son recursos </a:t>
            </a:r>
            <a:r>
              <a:rPr lang="es-ES" sz="2400" dirty="0">
                <a:latin typeface="Interstate-Light" pitchFamily="2" charset="0"/>
                <a:cs typeface="Segoe UI" pitchFamily="34" charset="0"/>
              </a:rPr>
              <a:t>que se obtendrán para </a:t>
            </a:r>
            <a:r>
              <a:rPr lang="es-ES" sz="2400" dirty="0" smtClean="0">
                <a:latin typeface="Interstate-Light" pitchFamily="2" charset="0"/>
                <a:cs typeface="Segoe UI" pitchFamily="34" charset="0"/>
              </a:rPr>
              <a:t>cubrir el </a:t>
            </a:r>
            <a:r>
              <a:rPr lang="es-ES" sz="2400" dirty="0">
                <a:latin typeface="Interstate-Light" pitchFamily="2" charset="0"/>
                <a:cs typeface="Segoe UI" pitchFamily="34" charset="0"/>
              </a:rPr>
              <a:t>presupuesto de egresos del 2018.</a:t>
            </a:r>
            <a:endParaRPr lang="es-MX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5663" l="0" r="100000">
                        <a14:foregroundMark x1="38636" y1="79928" x2="56364" y2="7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8" y="1772816"/>
            <a:ext cx="2265841" cy="287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092" b="93588" l="462" r="100000">
                        <a14:foregroundMark x1="1732" y1="89948" x2="99423" y2="90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" y="3209565"/>
            <a:ext cx="4916413" cy="327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5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943</Words>
  <Application>Microsoft Office PowerPoint</Application>
  <PresentationFormat>Presentación en pantalla (4:3)</PresentationFormat>
  <Paragraphs>144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SEFIN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DGDPA</dc:creator>
  <cp:lastModifiedBy>DGDPA</cp:lastModifiedBy>
  <cp:revision>169</cp:revision>
  <cp:lastPrinted>2017-12-15T16:34:46Z</cp:lastPrinted>
  <dcterms:created xsi:type="dcterms:W3CDTF">2017-12-10T23:26:53Z</dcterms:created>
  <dcterms:modified xsi:type="dcterms:W3CDTF">2018-01-27T00:50:09Z</dcterms:modified>
</cp:coreProperties>
</file>